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notesMasterIdLst>
    <p:notesMasterId r:id="rId9"/>
  </p:notesMasterIdLst>
  <p:handoutMasterIdLst>
    <p:handoutMasterId r:id="rId10"/>
  </p:handoutMasterIdLst>
  <p:sldIdLst>
    <p:sldId id="380" r:id="rId2"/>
    <p:sldId id="336" r:id="rId3"/>
    <p:sldId id="337" r:id="rId4"/>
    <p:sldId id="338" r:id="rId5"/>
    <p:sldId id="339" r:id="rId6"/>
    <p:sldId id="340" r:id="rId7"/>
    <p:sldId id="341" r:id="rId8"/>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458" autoAdjust="0"/>
    <p:restoredTop sz="94708" autoAdjust="0"/>
  </p:normalViewPr>
  <p:slideViewPr>
    <p:cSldViewPr>
      <p:cViewPr varScale="1">
        <p:scale>
          <a:sx n="83" d="100"/>
          <a:sy n="83" d="100"/>
        </p:scale>
        <p:origin x="1454"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IQ"/>
          </a:p>
        </p:txBody>
      </p:sp>
      <p:sp>
        <p:nvSpPr>
          <p:cNvPr id="3" name="Date Placeholder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D71D69BC-2959-4008-AB2E-FF39229B5A75}" type="datetimeFigureOut">
              <a:rPr lang="ar-IQ" smtClean="0"/>
              <a:pPr/>
              <a:t>4/27/1439</a:t>
            </a:fld>
            <a:endParaRPr lang="ar-IQ"/>
          </a:p>
        </p:txBody>
      </p:sp>
      <p:sp>
        <p:nvSpPr>
          <p:cNvPr id="4" name="Footer Placeholder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r>
              <a:rPr lang="en-US" smtClean="0"/>
              <a:t>U.S. Army, water supply, table (3-1)</a:t>
            </a:r>
            <a:endParaRPr lang="ar-IQ"/>
          </a:p>
        </p:txBody>
      </p:sp>
      <p:sp>
        <p:nvSpPr>
          <p:cNvPr id="5" name="Slide Number Placeholder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3E5BBCAD-8FD6-4A0C-8E34-C582BD8BCB5F}" type="slidenum">
              <a:rPr lang="ar-IQ" smtClean="0"/>
              <a:pPr/>
              <a:t>‹#›</a:t>
            </a:fld>
            <a:endParaRPr lang="ar-IQ"/>
          </a:p>
        </p:txBody>
      </p:sp>
    </p:spTree>
    <p:extLst>
      <p:ext uri="{BB962C8B-B14F-4D97-AF65-F5344CB8AC3E}">
        <p14:creationId xmlns:p14="http://schemas.microsoft.com/office/powerpoint/2010/main" val="225314852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IQ"/>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D4216142-DCF9-4921-A374-30500945C048}" type="datetimeFigureOut">
              <a:rPr lang="ar-IQ" smtClean="0"/>
              <a:pPr/>
              <a:t>4/27/1439</a:t>
            </a:fld>
            <a:endParaRPr lang="ar-IQ"/>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IQ"/>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r>
              <a:rPr lang="en-US" smtClean="0"/>
              <a:t>U.S. Army, water supply, table (3-1)</a:t>
            </a:r>
            <a:endParaRPr lang="ar-IQ"/>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F98CD3F5-BE4F-414A-947A-2047FC5F3C54}" type="slidenum">
              <a:rPr lang="ar-IQ" smtClean="0"/>
              <a:pPr/>
              <a:t>‹#›</a:t>
            </a:fld>
            <a:endParaRPr lang="ar-IQ"/>
          </a:p>
        </p:txBody>
      </p:sp>
    </p:spTree>
    <p:extLst>
      <p:ext uri="{BB962C8B-B14F-4D97-AF65-F5344CB8AC3E}">
        <p14:creationId xmlns:p14="http://schemas.microsoft.com/office/powerpoint/2010/main" val="2737812670"/>
      </p:ext>
    </p:extLst>
  </p:cSld>
  <p:clrMap bg1="lt1" tx1="dk1" bg2="lt2" tx2="dk2" accent1="accent1" accent2="accent2" accent3="accent3" accent4="accent4" accent5="accent5" accent6="accent6" hlink="hlink" folHlink="folHlink"/>
  <p:hf hdr="0" ftr="0" dt="0"/>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IQ"/>
          </a:p>
        </p:txBody>
      </p:sp>
      <p:sp>
        <p:nvSpPr>
          <p:cNvPr id="4" name="Slide Number Placeholder 3"/>
          <p:cNvSpPr>
            <a:spLocks noGrp="1"/>
          </p:cNvSpPr>
          <p:nvPr>
            <p:ph type="sldNum" sz="quarter" idx="10"/>
          </p:nvPr>
        </p:nvSpPr>
        <p:spPr/>
        <p:txBody>
          <a:bodyPr/>
          <a:lstStyle/>
          <a:p>
            <a:fld id="{F98CD3F5-BE4F-414A-947A-2047FC5F3C54}" type="slidenum">
              <a:rPr lang="ar-IQ" smtClean="0"/>
              <a:pPr/>
              <a:t>1</a:t>
            </a:fld>
            <a:endParaRPr lang="ar-IQ"/>
          </a:p>
        </p:txBody>
      </p:sp>
    </p:spTree>
    <p:extLst>
      <p:ext uri="{BB962C8B-B14F-4D97-AF65-F5344CB8AC3E}">
        <p14:creationId xmlns:p14="http://schemas.microsoft.com/office/powerpoint/2010/main" val="8004543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8CD3F5-BE4F-414A-947A-2047FC5F3C54}" type="slidenum">
              <a:rPr lang="ar-IQ" smtClean="0"/>
              <a:pPr/>
              <a:t>2</a:t>
            </a:fld>
            <a:endParaRPr lang="ar-IQ"/>
          </a:p>
        </p:txBody>
      </p:sp>
    </p:spTree>
    <p:extLst>
      <p:ext uri="{BB962C8B-B14F-4D97-AF65-F5344CB8AC3E}">
        <p14:creationId xmlns:p14="http://schemas.microsoft.com/office/powerpoint/2010/main" val="33750476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8CD3F5-BE4F-414A-947A-2047FC5F3C54}" type="slidenum">
              <a:rPr lang="ar-IQ" smtClean="0"/>
              <a:pPr/>
              <a:t>3</a:t>
            </a:fld>
            <a:endParaRPr lang="ar-IQ"/>
          </a:p>
        </p:txBody>
      </p:sp>
    </p:spTree>
    <p:extLst>
      <p:ext uri="{BB962C8B-B14F-4D97-AF65-F5344CB8AC3E}">
        <p14:creationId xmlns:p14="http://schemas.microsoft.com/office/powerpoint/2010/main" val="41622098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8CD3F5-BE4F-414A-947A-2047FC5F3C54}" type="slidenum">
              <a:rPr lang="ar-IQ" smtClean="0"/>
              <a:pPr/>
              <a:t>4</a:t>
            </a:fld>
            <a:endParaRPr lang="ar-IQ"/>
          </a:p>
        </p:txBody>
      </p:sp>
    </p:spTree>
    <p:extLst>
      <p:ext uri="{BB962C8B-B14F-4D97-AF65-F5344CB8AC3E}">
        <p14:creationId xmlns:p14="http://schemas.microsoft.com/office/powerpoint/2010/main" val="17188240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8CD3F5-BE4F-414A-947A-2047FC5F3C54}" type="slidenum">
              <a:rPr lang="ar-IQ" smtClean="0"/>
              <a:pPr/>
              <a:t>5</a:t>
            </a:fld>
            <a:endParaRPr lang="ar-IQ"/>
          </a:p>
        </p:txBody>
      </p:sp>
    </p:spTree>
    <p:extLst>
      <p:ext uri="{BB962C8B-B14F-4D97-AF65-F5344CB8AC3E}">
        <p14:creationId xmlns:p14="http://schemas.microsoft.com/office/powerpoint/2010/main" val="5386915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8CD3F5-BE4F-414A-947A-2047FC5F3C54}" type="slidenum">
              <a:rPr lang="ar-IQ" smtClean="0"/>
              <a:pPr/>
              <a:t>6</a:t>
            </a:fld>
            <a:endParaRPr lang="ar-IQ"/>
          </a:p>
        </p:txBody>
      </p:sp>
    </p:spTree>
    <p:extLst>
      <p:ext uri="{BB962C8B-B14F-4D97-AF65-F5344CB8AC3E}">
        <p14:creationId xmlns:p14="http://schemas.microsoft.com/office/powerpoint/2010/main" val="29612424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8CD3F5-BE4F-414A-947A-2047FC5F3C54}" type="slidenum">
              <a:rPr lang="ar-IQ" smtClean="0"/>
              <a:pPr/>
              <a:t>7</a:t>
            </a:fld>
            <a:endParaRPr lang="ar-IQ"/>
          </a:p>
        </p:txBody>
      </p:sp>
    </p:spTree>
    <p:extLst>
      <p:ext uri="{BB962C8B-B14F-4D97-AF65-F5344CB8AC3E}">
        <p14:creationId xmlns:p14="http://schemas.microsoft.com/office/powerpoint/2010/main" val="23299534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E04A79CB-4A32-489D-9E30-DC906F0386CB}" type="datetime8">
              <a:rPr lang="ar-IQ" smtClean="0"/>
              <a:t>كانون الثاني 14، 18</a:t>
            </a:fld>
            <a:endParaRPr lang="ar-IQ"/>
          </a:p>
        </p:txBody>
      </p:sp>
      <p:sp>
        <p:nvSpPr>
          <p:cNvPr id="19" name="Footer Placeholder 18"/>
          <p:cNvSpPr>
            <a:spLocks noGrp="1"/>
          </p:cNvSpPr>
          <p:nvPr>
            <p:ph type="ftr" sz="quarter" idx="11"/>
          </p:nvPr>
        </p:nvSpPr>
        <p:spPr/>
        <p:txBody>
          <a:bodyPr/>
          <a:lstStyle/>
          <a:p>
            <a:endParaRPr lang="ar-IQ"/>
          </a:p>
        </p:txBody>
      </p:sp>
      <p:sp>
        <p:nvSpPr>
          <p:cNvPr id="27" name="Slide Number Placeholder 26"/>
          <p:cNvSpPr>
            <a:spLocks noGrp="1"/>
          </p:cNvSpPr>
          <p:nvPr>
            <p:ph type="sldNum" sz="quarter" idx="12"/>
          </p:nvPr>
        </p:nvSpPr>
        <p:spPr/>
        <p:txBody>
          <a:bodyPr/>
          <a:lstStyle/>
          <a:p>
            <a:fld id="{5FE2BAA9-41AF-4855-8021-8A5056376909}" type="slidenum">
              <a:rPr lang="ar-IQ" smtClean="0"/>
              <a:pPr/>
              <a:t>‹#›</a:t>
            </a:fld>
            <a:endParaRPr lang="ar-IQ"/>
          </a:p>
        </p:txBody>
      </p:sp>
    </p:spTree>
  </p:cSld>
  <p:clrMapOvr>
    <a:overrideClrMapping bg1="dk1" tx1="lt1" bg2="dk2" tx2="lt2" accent1="accent1" accent2="accent2" accent3="accent3" accent4="accent4" accent5="accent5" accent6="accent6" hlink="hlink" folHlink="folHlink"/>
  </p:clrMapOvr>
  <p:transition>
    <p:dissolve/>
    <p:sndAc>
      <p:stSnd>
        <p:snd r:embed="rId1" name="arrow.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4D94832-E2D4-4B8C-9272-644F2376F2E1}" type="datetime8">
              <a:rPr lang="ar-IQ" smtClean="0"/>
              <a:t>كانون الثاني 14، 18</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FE2BAA9-41AF-4855-8021-8A5056376909}" type="slidenum">
              <a:rPr lang="ar-IQ" smtClean="0"/>
              <a:pPr/>
              <a:t>‹#›</a:t>
            </a:fld>
            <a:endParaRPr lang="ar-IQ"/>
          </a:p>
        </p:txBody>
      </p:sp>
    </p:spTree>
  </p:cSld>
  <p:clrMapOvr>
    <a:masterClrMapping/>
  </p:clrMapOvr>
  <p:transition>
    <p:dissolve/>
    <p:sndAc>
      <p:stSnd>
        <p:snd r:embed="rId1" name="arrow.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A7610CF-6900-4294-837A-B7E7B5EC38C6}" type="datetime8">
              <a:rPr lang="ar-IQ" smtClean="0"/>
              <a:t>كانون الثاني 14، 18</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FE2BAA9-41AF-4855-8021-8A5056376909}" type="slidenum">
              <a:rPr lang="ar-IQ" smtClean="0"/>
              <a:pPr/>
              <a:t>‹#›</a:t>
            </a:fld>
            <a:endParaRPr lang="ar-IQ"/>
          </a:p>
        </p:txBody>
      </p:sp>
    </p:spTree>
  </p:cSld>
  <p:clrMapOvr>
    <a:masterClrMapping/>
  </p:clrMapOvr>
  <p:transition>
    <p:dissolve/>
    <p:sndAc>
      <p:stSnd>
        <p:snd r:embed="rId1" name="arrow.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98E996E-76F6-428D-9D47-0F6E24D0AD96}" type="datetime8">
              <a:rPr lang="ar-IQ" smtClean="0"/>
              <a:t>كانون الثاني 14، 18</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FE2BAA9-41AF-4855-8021-8A5056376909}" type="slidenum">
              <a:rPr lang="ar-IQ" smtClean="0"/>
              <a:pPr/>
              <a:t>‹#›</a:t>
            </a:fld>
            <a:endParaRPr lang="ar-IQ"/>
          </a:p>
        </p:txBody>
      </p:sp>
    </p:spTree>
  </p:cSld>
  <p:clrMapOvr>
    <a:masterClrMapping/>
  </p:clrMapOvr>
  <p:transition>
    <p:dissolve/>
    <p:sndAc>
      <p:stSnd>
        <p:snd r:embed="rId1" name="arrow.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4547FE3-66C6-421B-B7CA-F88C5114C1E1}" type="datetime8">
              <a:rPr lang="ar-IQ" smtClean="0"/>
              <a:t>كانون الثاني 14، 18</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FE2BAA9-41AF-4855-8021-8A5056376909}" type="slidenum">
              <a:rPr lang="ar-IQ" smtClean="0"/>
              <a:pPr/>
              <a:t>‹#›</a:t>
            </a:fld>
            <a:endParaRPr lang="ar-IQ"/>
          </a:p>
        </p:txBody>
      </p:sp>
    </p:spTree>
  </p:cSld>
  <p:clrMapOvr>
    <a:overrideClrMapping bg1="dk1" tx1="lt1" bg2="dk2" tx2="lt2" accent1="accent1" accent2="accent2" accent3="accent3" accent4="accent4" accent5="accent5" accent6="accent6" hlink="hlink" folHlink="folHlink"/>
  </p:clrMapOvr>
  <p:transition>
    <p:dissolve/>
    <p:sndAc>
      <p:stSnd>
        <p:snd r:embed="rId1" name="arrow.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514822B-56EA-4C08-A30E-0AEA9DCD979B}" type="datetime8">
              <a:rPr lang="ar-IQ" smtClean="0"/>
              <a:t>كانون الثاني 14، 18</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5FE2BAA9-41AF-4855-8021-8A5056376909}" type="slidenum">
              <a:rPr lang="ar-IQ" smtClean="0"/>
              <a:pPr/>
              <a:t>‹#›</a:t>
            </a:fld>
            <a:endParaRPr lang="ar-IQ"/>
          </a:p>
        </p:txBody>
      </p:sp>
    </p:spTree>
  </p:cSld>
  <p:clrMapOvr>
    <a:masterClrMapping/>
  </p:clrMapOvr>
  <p:transition>
    <p:dissolve/>
    <p:sndAc>
      <p:stSnd>
        <p:snd r:embed="rId1" name="arrow.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BBC6FE8-791A-44FE-B628-E82F3740B99E}" type="datetime8">
              <a:rPr lang="ar-IQ" smtClean="0"/>
              <a:t>كانون الثاني 14، 18</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5FE2BAA9-41AF-4855-8021-8A5056376909}" type="slidenum">
              <a:rPr lang="ar-IQ" smtClean="0"/>
              <a:pPr/>
              <a:t>‹#›</a:t>
            </a:fld>
            <a:endParaRPr lang="ar-IQ"/>
          </a:p>
        </p:txBody>
      </p:sp>
    </p:spTree>
  </p:cSld>
  <p:clrMapOvr>
    <a:masterClrMapping/>
  </p:clrMapOvr>
  <p:transition>
    <p:dissolve/>
    <p:sndAc>
      <p:stSnd>
        <p:snd r:embed="rId1" name="arrow.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149CD18-ABAB-41FB-9736-C95D8A4EFE2A}" type="datetime8">
              <a:rPr lang="ar-IQ" smtClean="0"/>
              <a:t>كانون الثاني 14، 18</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5FE2BAA9-41AF-4855-8021-8A5056376909}" type="slidenum">
              <a:rPr lang="ar-IQ" smtClean="0"/>
              <a:pPr/>
              <a:t>‹#›</a:t>
            </a:fld>
            <a:endParaRPr lang="ar-IQ"/>
          </a:p>
        </p:txBody>
      </p:sp>
    </p:spTree>
  </p:cSld>
  <p:clrMapOvr>
    <a:masterClrMapping/>
  </p:clrMapOvr>
  <p:transition>
    <p:dissolve/>
    <p:sndAc>
      <p:stSnd>
        <p:snd r:embed="rId1" name="arrow.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8AB257-57B6-4872-B0B2-F2FF93A2BCA9}" type="datetime8">
              <a:rPr lang="ar-IQ" smtClean="0"/>
              <a:t>كانون الثاني 14، 18</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5FE2BAA9-41AF-4855-8021-8A5056376909}" type="slidenum">
              <a:rPr lang="ar-IQ" smtClean="0"/>
              <a:pPr/>
              <a:t>‹#›</a:t>
            </a:fld>
            <a:endParaRPr lang="ar-IQ"/>
          </a:p>
        </p:txBody>
      </p:sp>
    </p:spTree>
  </p:cSld>
  <p:clrMapOvr>
    <a:masterClrMapping/>
  </p:clrMapOvr>
  <p:transition>
    <p:dissolve/>
    <p:sndAc>
      <p:stSnd>
        <p:snd r:embed="rId1" name="arrow.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11BE465-493E-40CF-B0CE-E9F505567127}" type="datetime8">
              <a:rPr lang="ar-IQ" smtClean="0"/>
              <a:t>كانون الثاني 14، 18</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5FE2BAA9-41AF-4855-8021-8A5056376909}" type="slidenum">
              <a:rPr lang="ar-IQ" smtClean="0"/>
              <a:pPr/>
              <a:t>‹#›</a:t>
            </a:fld>
            <a:endParaRPr lang="ar-IQ"/>
          </a:p>
        </p:txBody>
      </p:sp>
    </p:spTree>
  </p:cSld>
  <p:clrMapOvr>
    <a:masterClrMapping/>
  </p:clrMapOvr>
  <p:transition>
    <p:dissolve/>
    <p:sndAc>
      <p:stSnd>
        <p:snd r:embed="rId1" name="arrow.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DA43F6E-074E-41AB-AF69-11906B4B4ED2}" type="datetime8">
              <a:rPr lang="ar-IQ" smtClean="0"/>
              <a:t>كانون الثاني 14، 18</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a:xfrm>
            <a:off x="8077200" y="6356350"/>
            <a:ext cx="609600" cy="365125"/>
          </a:xfrm>
        </p:spPr>
        <p:txBody>
          <a:bodyPr/>
          <a:lstStyle/>
          <a:p>
            <a:fld id="{5FE2BAA9-41AF-4855-8021-8A5056376909}" type="slidenum">
              <a:rPr lang="ar-IQ" smtClean="0"/>
              <a:pPr/>
              <a:t>‹#›</a:t>
            </a:fld>
            <a:endParaRPr lang="ar-IQ"/>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dissolve/>
    <p:sndAc>
      <p:stSnd>
        <p:snd r:embed="rId1" name="arrow.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184F503-AE44-4CDC-A4C8-D73D43D1AA5B}" type="datetime8">
              <a:rPr lang="ar-IQ" smtClean="0"/>
              <a:t>كانون الثاني 14، 18</a:t>
            </a:fld>
            <a:endParaRPr lang="ar-IQ"/>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IQ"/>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FE2BAA9-41AF-4855-8021-8A5056376909}" type="slidenum">
              <a:rPr lang="ar-IQ" smtClean="0"/>
              <a:pPr/>
              <a:t>‹#›</a:t>
            </a:fld>
            <a:endParaRPr lang="ar-IQ"/>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dissolve/>
    <p:sndAc>
      <p:stSnd>
        <p:snd r:embed="rId13" name="arrow.wav"/>
      </p:stSnd>
    </p:sndAc>
  </p:transition>
  <p:hf hdr="0" ftr="0" dt="0"/>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audio" Target="../media/audio1.wav"/><Relationship Id="rId7"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3.png"/><Relationship Id="rId11" Type="http://schemas.openxmlformats.org/officeDocument/2006/relationships/image" Target="NULL"/><Relationship Id="rId5" Type="http://schemas.microsoft.com/office/2007/relationships/hdphoto" Target="../media/hdphoto1.wdp"/><Relationship Id="rId10" Type="http://schemas.openxmlformats.org/officeDocument/2006/relationships/image" Target="NULL"/><Relationship Id="rId4" Type="http://schemas.openxmlformats.org/officeDocument/2006/relationships/image" Target="../media/image2.png"/><Relationship Id="rId9" Type="http://schemas.openxmlformats.org/officeDocument/2006/relationships/image" Target="NULL"/></Relationships>
</file>

<file path=ppt/slides/_rels/slide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NULL"/></Relationships>
</file>

<file path=ppt/slides/_rels/slide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NULL"/><Relationship Id="rId4" Type="http://schemas.openxmlformats.org/officeDocument/2006/relationships/image" Target="NULL"/></Relationships>
</file>

<file path=ppt/slides/_rels/slide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957390"/>
            <a:ext cx="7851648" cy="1828800"/>
          </a:xfrm>
        </p:spPr>
        <p:txBody>
          <a:bodyPr>
            <a:normAutofit/>
          </a:bodyPr>
          <a:lstStyle/>
          <a:p>
            <a:r>
              <a:rPr lang="en-US" b="1" i="1" dirty="0" smtClean="0"/>
              <a:t>FLUID MECHANICS</a:t>
            </a:r>
            <a:br>
              <a:rPr lang="en-US" b="1" i="1" dirty="0" smtClean="0"/>
            </a:br>
            <a:r>
              <a:rPr lang="en-US" sz="4900" i="1" dirty="0" smtClean="0"/>
              <a:t>CHAPTER</a:t>
            </a:r>
            <a:r>
              <a:rPr lang="en-US" sz="4900" b="1" i="1" dirty="0" smtClean="0"/>
              <a:t>- 4 </a:t>
            </a:r>
            <a:r>
              <a:rPr lang="en-US" sz="5300" b="1" i="1" dirty="0" smtClean="0"/>
              <a:t>/ </a:t>
            </a:r>
            <a:r>
              <a:rPr lang="en-US" sz="4400" i="1" dirty="0" smtClean="0"/>
              <a:t>FLUID Dynamic</a:t>
            </a:r>
            <a:endParaRPr lang="ar-IQ" dirty="0"/>
          </a:p>
        </p:txBody>
      </p:sp>
      <p:sp>
        <p:nvSpPr>
          <p:cNvPr id="6" name="Rectangle 5"/>
          <p:cNvSpPr/>
          <p:nvPr/>
        </p:nvSpPr>
        <p:spPr>
          <a:xfrm>
            <a:off x="39938" y="142852"/>
            <a:ext cx="4233531" cy="1107996"/>
          </a:xfrm>
          <a:prstGeom prst="rect">
            <a:avLst/>
          </a:prstGeom>
        </p:spPr>
        <p:txBody>
          <a:bodyPr wrap="none">
            <a:spAutoFit/>
          </a:bodyPr>
          <a:lstStyle/>
          <a:p>
            <a:pPr algn="l"/>
            <a:r>
              <a:rPr lang="en-US" sz="2200" b="1" dirty="0" smtClean="0"/>
              <a:t>Al-Mansour University College</a:t>
            </a:r>
          </a:p>
          <a:p>
            <a:pPr algn="l"/>
            <a:r>
              <a:rPr lang="en-US" sz="2200" b="1" dirty="0" smtClean="0"/>
              <a:t>Civil Engineering Department</a:t>
            </a:r>
          </a:p>
          <a:p>
            <a:pPr algn="l"/>
            <a:r>
              <a:rPr lang="en-US" sz="2200" b="1" dirty="0" smtClean="0"/>
              <a:t>Second Year/ 2017-2018</a:t>
            </a:r>
          </a:p>
        </p:txBody>
      </p:sp>
      <p:sp>
        <p:nvSpPr>
          <p:cNvPr id="7" name="Subtitle 2"/>
          <p:cNvSpPr txBox="1">
            <a:spLocks/>
          </p:cNvSpPr>
          <p:nvPr/>
        </p:nvSpPr>
        <p:spPr>
          <a:xfrm>
            <a:off x="1109792" y="4484712"/>
            <a:ext cx="7854696" cy="1752600"/>
          </a:xfrm>
          <a:prstGeom prst="rect">
            <a:avLst/>
          </a:prstGeom>
        </p:spPr>
        <p:txBody>
          <a:bodyPr vert="horz" lIns="0" rIns="18288">
            <a:normAutofit/>
          </a:bodyPr>
          <a:lstStyle>
            <a:lvl1pPr marL="0" marR="45720" indent="0" algn="r" rtl="1" eaLnBrk="1" latinLnBrk="0" hangingPunct="1">
              <a:spcBef>
                <a:spcPct val="20000"/>
              </a:spcBef>
              <a:buClr>
                <a:schemeClr val="accent3"/>
              </a:buClr>
              <a:buSzPct val="95000"/>
              <a:buFont typeface="Wingdings 2"/>
              <a:buNone/>
              <a:defRPr kumimoji="0" sz="2600" kern="1200">
                <a:solidFill>
                  <a:schemeClr val="tx1"/>
                </a:solidFill>
                <a:latin typeface="+mn-lt"/>
                <a:ea typeface="+mn-ea"/>
                <a:cs typeface="+mn-cs"/>
              </a:defRPr>
            </a:lvl1pPr>
            <a:lvl2pPr marL="457200" indent="0" algn="ctr" rtl="1" eaLnBrk="1" latinLnBrk="0" hangingPunct="1">
              <a:spcBef>
                <a:spcPct val="20000"/>
              </a:spcBef>
              <a:buClr>
                <a:schemeClr val="accent1"/>
              </a:buClr>
              <a:buSzPct val="85000"/>
              <a:buFont typeface="Wingdings 2"/>
              <a:buNone/>
              <a:defRPr kumimoji="0" sz="2400" kern="1200">
                <a:solidFill>
                  <a:schemeClr val="tx1"/>
                </a:solidFill>
                <a:latin typeface="+mn-lt"/>
                <a:ea typeface="+mn-ea"/>
                <a:cs typeface="+mn-cs"/>
              </a:defRPr>
            </a:lvl2pPr>
            <a:lvl3pPr marL="914400" indent="0" algn="ctr" rtl="1" eaLnBrk="1" latinLnBrk="0" hangingPunct="1">
              <a:spcBef>
                <a:spcPct val="20000"/>
              </a:spcBef>
              <a:buClr>
                <a:schemeClr val="accent2"/>
              </a:buClr>
              <a:buSzPct val="70000"/>
              <a:buFont typeface="Wingdings 2"/>
              <a:buNone/>
              <a:defRPr kumimoji="0" sz="2100" kern="1200">
                <a:solidFill>
                  <a:schemeClr val="tx1"/>
                </a:solidFill>
                <a:latin typeface="+mn-lt"/>
                <a:ea typeface="+mn-ea"/>
                <a:cs typeface="+mn-cs"/>
              </a:defRPr>
            </a:lvl3pPr>
            <a:lvl4pPr marL="1371600" indent="0" algn="ctr" rtl="1" eaLnBrk="1" latinLnBrk="0" hangingPunct="1">
              <a:spcBef>
                <a:spcPct val="20000"/>
              </a:spcBef>
              <a:buClr>
                <a:schemeClr val="accent3"/>
              </a:buClr>
              <a:buSzPct val="65000"/>
              <a:buFont typeface="Wingdings 2"/>
              <a:buNone/>
              <a:defRPr kumimoji="0" sz="2000" kern="1200">
                <a:solidFill>
                  <a:schemeClr val="tx1"/>
                </a:solidFill>
                <a:latin typeface="+mn-lt"/>
                <a:ea typeface="+mn-ea"/>
                <a:cs typeface="+mn-cs"/>
              </a:defRPr>
            </a:lvl4pPr>
            <a:lvl5pPr marL="1828800" indent="0" algn="ctr" rtl="1" eaLnBrk="1" latinLnBrk="0" hangingPunct="1">
              <a:spcBef>
                <a:spcPct val="20000"/>
              </a:spcBef>
              <a:buClr>
                <a:schemeClr val="accent4"/>
              </a:buClr>
              <a:buSzPct val="65000"/>
              <a:buFont typeface="Wingdings 2"/>
              <a:buNone/>
              <a:defRPr kumimoji="0" sz="2000" kern="1200">
                <a:solidFill>
                  <a:schemeClr val="tx1"/>
                </a:solidFill>
                <a:latin typeface="+mn-lt"/>
                <a:ea typeface="+mn-ea"/>
                <a:cs typeface="+mn-cs"/>
              </a:defRPr>
            </a:lvl5pPr>
            <a:lvl6pPr marL="2286000" indent="0" algn="ctr" rtl="1" eaLnBrk="1" latinLnBrk="0" hangingPunct="1">
              <a:spcBef>
                <a:spcPct val="20000"/>
              </a:spcBef>
              <a:buClr>
                <a:schemeClr val="accent5"/>
              </a:buClr>
              <a:buSzPct val="80000"/>
              <a:buFont typeface="Wingdings 2"/>
              <a:buNone/>
              <a:defRPr kumimoji="0" sz="1800" kern="1200">
                <a:solidFill>
                  <a:schemeClr val="tx1"/>
                </a:solidFill>
                <a:latin typeface="+mn-lt"/>
                <a:ea typeface="+mn-ea"/>
                <a:cs typeface="+mn-cs"/>
              </a:defRPr>
            </a:lvl6pPr>
            <a:lvl7pPr marL="2743200" indent="0" algn="ctr" rtl="1" eaLnBrk="1" latinLnBrk="0" hangingPunct="1">
              <a:spcBef>
                <a:spcPct val="20000"/>
              </a:spcBef>
              <a:buClr>
                <a:schemeClr val="accent6"/>
              </a:buClr>
              <a:buSzPct val="80000"/>
              <a:buFont typeface="Wingdings 2"/>
              <a:buNone/>
              <a:defRPr kumimoji="0" sz="1600" kern="1200" baseline="0">
                <a:solidFill>
                  <a:schemeClr val="tx1"/>
                </a:solidFill>
                <a:latin typeface="+mn-lt"/>
                <a:ea typeface="+mn-ea"/>
                <a:cs typeface="+mn-cs"/>
              </a:defRPr>
            </a:lvl7pPr>
            <a:lvl8pPr marL="3200400" indent="0" algn="ctr" rtl="1" eaLnBrk="1" latinLnBrk="0" hangingPunct="1">
              <a:spcBef>
                <a:spcPct val="20000"/>
              </a:spcBef>
              <a:buClr>
                <a:schemeClr val="tx2"/>
              </a:buClr>
              <a:buNone/>
              <a:defRPr kumimoji="0" sz="1600" kern="1200">
                <a:solidFill>
                  <a:schemeClr val="tx1"/>
                </a:solidFill>
                <a:latin typeface="+mn-lt"/>
                <a:ea typeface="+mn-ea"/>
                <a:cs typeface="+mn-cs"/>
              </a:defRPr>
            </a:lvl8pPr>
            <a:lvl9pPr marL="3657600" indent="0" algn="ctr" rtl="1"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r>
              <a:rPr lang="en-US" sz="3200" b="1" dirty="0" smtClean="0"/>
              <a:t>Ahmed Layth, R.E., M.S.</a:t>
            </a:r>
            <a:endParaRPr lang="ar-IQ" sz="3200" b="1" dirty="0"/>
          </a:p>
        </p:txBody>
      </p:sp>
      <p:sp>
        <p:nvSpPr>
          <p:cNvPr id="5" name="Rectangle 4"/>
          <p:cNvSpPr/>
          <p:nvPr/>
        </p:nvSpPr>
        <p:spPr>
          <a:xfrm>
            <a:off x="5436096" y="810021"/>
            <a:ext cx="3265638" cy="523220"/>
          </a:xfrm>
          <a:prstGeom prst="rect">
            <a:avLst/>
          </a:prstGeom>
        </p:spPr>
        <p:txBody>
          <a:bodyPr wrap="none">
            <a:spAutoFit/>
          </a:bodyPr>
          <a:lstStyle/>
          <a:p>
            <a:pPr algn="l"/>
            <a:r>
              <a:rPr lang="ar-IQ" sz="2800" b="1" dirty="0">
                <a:solidFill>
                  <a:srgbClr val="FFFF00"/>
                </a:solidFill>
              </a:rPr>
              <a:t>الــمــحــاضــرة رقــم ( </a:t>
            </a:r>
            <a:r>
              <a:rPr lang="ar-IQ" sz="2800" b="1" dirty="0" smtClean="0">
                <a:solidFill>
                  <a:srgbClr val="FFFF00"/>
                </a:solidFill>
              </a:rPr>
              <a:t>7 </a:t>
            </a:r>
            <a:r>
              <a:rPr lang="ar-IQ" sz="2800" b="1" dirty="0">
                <a:solidFill>
                  <a:srgbClr val="FFFF00"/>
                </a:solidFill>
              </a:rPr>
              <a:t>)</a:t>
            </a:r>
            <a:endParaRPr lang="en-US" sz="2800" b="1" dirty="0">
              <a:solidFill>
                <a:srgbClr val="FFFF00"/>
              </a:solidFill>
            </a:endParaRPr>
          </a:p>
        </p:txBody>
      </p:sp>
    </p:spTree>
    <p:extLst>
      <p:ext uri="{BB962C8B-B14F-4D97-AF65-F5344CB8AC3E}">
        <p14:creationId xmlns:p14="http://schemas.microsoft.com/office/powerpoint/2010/main" val="450774323"/>
      </p:ext>
    </p:extLst>
  </p:cSld>
  <p:clrMapOvr>
    <a:masterClrMapping/>
  </p:clrMapOvr>
  <p:transition>
    <p:dissolve/>
    <p:sndAc>
      <p:stSnd>
        <p:snd r:embed="rId3" name="arrow.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7504" y="116632"/>
            <a:ext cx="8928992" cy="4555093"/>
          </a:xfrm>
          <a:prstGeom prst="rect">
            <a:avLst/>
          </a:prstGeom>
        </p:spPr>
        <p:txBody>
          <a:bodyPr wrap="square">
            <a:spAutoFit/>
          </a:bodyPr>
          <a:lstStyle/>
          <a:p>
            <a:pPr algn="just" rtl="0">
              <a:spcAft>
                <a:spcPts val="1200"/>
              </a:spcAft>
            </a:pPr>
            <a:r>
              <a:rPr lang="en-US" sz="2400" b="1" dirty="0" smtClean="0">
                <a:latin typeface="+mj-lt"/>
              </a:rPr>
              <a:t>Energy Equation- (Bernoulli Equation)</a:t>
            </a:r>
          </a:p>
          <a:p>
            <a:pPr algn="just" rtl="0">
              <a:spcAft>
                <a:spcPts val="1200"/>
              </a:spcAft>
            </a:pPr>
            <a:r>
              <a:rPr lang="en-US" sz="2200" dirty="0" smtClean="0">
                <a:latin typeface="+mj-lt"/>
              </a:rPr>
              <a:t>From </a:t>
            </a:r>
            <a:r>
              <a:rPr lang="en-US" sz="2200" u="sng" dirty="0" smtClean="0">
                <a:solidFill>
                  <a:srgbClr val="FF0000"/>
                </a:solidFill>
                <a:latin typeface="+mj-lt"/>
              </a:rPr>
              <a:t>conservation of energy </a:t>
            </a:r>
            <a:r>
              <a:rPr lang="en-US" sz="2200" dirty="0" smtClean="0">
                <a:latin typeface="+mj-lt"/>
              </a:rPr>
              <a:t>and </a:t>
            </a:r>
            <a:r>
              <a:rPr lang="en-US" sz="2200" u="sng" dirty="0" smtClean="0">
                <a:solidFill>
                  <a:srgbClr val="FF0000"/>
                </a:solidFill>
                <a:latin typeface="+mj-lt"/>
              </a:rPr>
              <a:t>steady state flow </a:t>
            </a:r>
            <a:r>
              <a:rPr lang="en-US" sz="2200" dirty="0" smtClean="0">
                <a:latin typeface="+mj-lt"/>
              </a:rPr>
              <a:t>(fluid properties are not function of time):</a:t>
            </a:r>
            <a:r>
              <a:rPr lang="en-US" sz="2200" b="1" dirty="0" smtClean="0">
                <a:latin typeface="+mj-lt"/>
              </a:rPr>
              <a:t>              </a:t>
            </a:r>
          </a:p>
          <a:p>
            <a:pPr algn="just" rtl="0">
              <a:spcAft>
                <a:spcPts val="1200"/>
              </a:spcAft>
            </a:pPr>
            <a:endParaRPr lang="en-US" sz="2200" b="1" dirty="0">
              <a:latin typeface="+mj-lt"/>
            </a:endParaRPr>
          </a:p>
          <a:p>
            <a:pPr algn="just" rtl="0">
              <a:spcAft>
                <a:spcPts val="1200"/>
              </a:spcAft>
            </a:pPr>
            <a:endParaRPr lang="en-US" sz="2200" b="1" dirty="0" smtClean="0">
              <a:latin typeface="+mj-lt"/>
            </a:endParaRPr>
          </a:p>
          <a:p>
            <a:pPr algn="just" rtl="0">
              <a:spcAft>
                <a:spcPts val="1200"/>
              </a:spcAft>
            </a:pPr>
            <a:endParaRPr lang="en-US" sz="2200" b="1" dirty="0">
              <a:latin typeface="+mj-lt"/>
            </a:endParaRPr>
          </a:p>
          <a:p>
            <a:pPr algn="just" rtl="0">
              <a:spcAft>
                <a:spcPts val="2400"/>
              </a:spcAft>
            </a:pPr>
            <a:endParaRPr lang="en-US" sz="2200" b="1" dirty="0" smtClean="0">
              <a:latin typeface="+mj-lt"/>
            </a:endParaRPr>
          </a:p>
          <a:p>
            <a:pPr algn="just" rtl="0">
              <a:spcAft>
                <a:spcPts val="2400"/>
              </a:spcAft>
            </a:pPr>
            <a:endParaRPr lang="en-US" sz="2200" b="1" dirty="0">
              <a:latin typeface="+mj-lt"/>
            </a:endParaRPr>
          </a:p>
          <a:p>
            <a:pPr algn="just" rtl="0">
              <a:spcAft>
                <a:spcPts val="2400"/>
              </a:spcAft>
            </a:pPr>
            <a:endParaRPr lang="en-US" sz="2200" b="1" dirty="0">
              <a:latin typeface="+mj-lt"/>
            </a:endParaRPr>
          </a:p>
        </p:txBody>
      </p:sp>
      <p:pic>
        <p:nvPicPr>
          <p:cNvPr id="1026" name="Picture 2"/>
          <p:cNvPicPr>
            <a:picLocks noChangeAspect="1" noChangeArrowheads="1"/>
          </p:cNvPicPr>
          <p:nvPr/>
        </p:nvPicPr>
        <p:blipFill>
          <a:blip r:embed="rId4">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395536" y="1376958"/>
            <a:ext cx="8064896" cy="13319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504" y="3306420"/>
            <a:ext cx="5400600" cy="1028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8" name="Group 17"/>
          <p:cNvGrpSpPr/>
          <p:nvPr/>
        </p:nvGrpSpPr>
        <p:grpSpPr>
          <a:xfrm>
            <a:off x="5592465" y="3158297"/>
            <a:ext cx="3588047" cy="2358935"/>
            <a:chOff x="5436096" y="2805286"/>
            <a:chExt cx="3588047" cy="2358935"/>
          </a:xfrm>
        </p:grpSpPr>
        <p:cxnSp>
          <p:nvCxnSpPr>
            <p:cNvPr id="7" name="Straight Connector 6"/>
            <p:cNvCxnSpPr/>
            <p:nvPr/>
          </p:nvCxnSpPr>
          <p:spPr>
            <a:xfrm>
              <a:off x="5580112" y="5157192"/>
              <a:ext cx="3096344" cy="0"/>
            </a:xfrm>
            <a:prstGeom prst="line">
              <a:avLst/>
            </a:prstGeom>
            <a:ln>
              <a:solidFill>
                <a:schemeClr val="tx1">
                  <a:lumMod val="65000"/>
                  <a:lumOff val="35000"/>
                </a:schemeClr>
              </a:solidFill>
            </a:ln>
          </p:spPr>
          <p:style>
            <a:lnRef idx="2">
              <a:schemeClr val="accent1"/>
            </a:lnRef>
            <a:fillRef idx="0">
              <a:schemeClr val="accent1"/>
            </a:fillRef>
            <a:effectRef idx="1">
              <a:schemeClr val="accent1"/>
            </a:effectRef>
            <a:fontRef idx="minor">
              <a:schemeClr val="tx1"/>
            </a:fontRef>
          </p:style>
        </p:cxnSp>
        <p:grpSp>
          <p:nvGrpSpPr>
            <p:cNvPr id="8" name="Group 7"/>
            <p:cNvGrpSpPr/>
            <p:nvPr/>
          </p:nvGrpSpPr>
          <p:grpSpPr>
            <a:xfrm>
              <a:off x="5436096" y="2805286"/>
              <a:ext cx="3588047" cy="2358935"/>
              <a:chOff x="5436096" y="2805286"/>
              <a:chExt cx="3588047" cy="2358935"/>
            </a:xfrm>
          </p:grpSpPr>
          <p:pic>
            <p:nvPicPr>
              <p:cNvPr id="3"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36096" y="2805286"/>
                <a:ext cx="343852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9" name="Straight Arrow Connector 8"/>
              <p:cNvCxnSpPr/>
              <p:nvPr/>
            </p:nvCxnSpPr>
            <p:spPr>
              <a:xfrm>
                <a:off x="5940152" y="3779713"/>
                <a:ext cx="0" cy="1377479"/>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H="1">
                <a:off x="8460432" y="4149080"/>
                <a:ext cx="8623" cy="1008112"/>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6688708" y="4794889"/>
                <a:ext cx="879151" cy="369332"/>
              </a:xfrm>
              <a:prstGeom prst="rect">
                <a:avLst/>
              </a:prstGeom>
              <a:noFill/>
            </p:spPr>
            <p:txBody>
              <a:bodyPr wrap="none" rtlCol="0">
                <a:spAutoFit/>
              </a:bodyPr>
              <a:lstStyle/>
              <a:p>
                <a:r>
                  <a:rPr lang="en-US" dirty="0" smtClean="0"/>
                  <a:t>Datum</a:t>
                </a:r>
                <a:endParaRPr lang="en-US" dirty="0"/>
              </a:p>
            </p:txBody>
          </p:sp>
          <p:sp>
            <p:nvSpPr>
              <p:cNvPr id="10" name="TextBox 9"/>
              <p:cNvSpPr txBox="1"/>
              <p:nvPr/>
            </p:nvSpPr>
            <p:spPr>
              <a:xfrm>
                <a:off x="5921865" y="4347239"/>
                <a:ext cx="405880" cy="369332"/>
              </a:xfrm>
              <a:prstGeom prst="rect">
                <a:avLst/>
              </a:prstGeom>
              <a:noFill/>
            </p:spPr>
            <p:txBody>
              <a:bodyPr wrap="none" rtlCol="0">
                <a:spAutoFit/>
              </a:bodyPr>
              <a:lstStyle/>
              <a:p>
                <a:r>
                  <a:rPr lang="en-US" b="1" dirty="0" smtClean="0">
                    <a:solidFill>
                      <a:srgbClr val="FF0000"/>
                    </a:solidFill>
                  </a:rPr>
                  <a:t>Z1</a:t>
                </a:r>
                <a:endParaRPr lang="en-US" b="1" dirty="0">
                  <a:solidFill>
                    <a:srgbClr val="FF0000"/>
                  </a:solidFill>
                </a:endParaRPr>
              </a:p>
            </p:txBody>
          </p:sp>
          <p:sp>
            <p:nvSpPr>
              <p:cNvPr id="11" name="TextBox 10"/>
              <p:cNvSpPr txBox="1"/>
              <p:nvPr/>
            </p:nvSpPr>
            <p:spPr>
              <a:xfrm>
                <a:off x="8403769" y="4531117"/>
                <a:ext cx="433132" cy="369332"/>
              </a:xfrm>
              <a:prstGeom prst="rect">
                <a:avLst/>
              </a:prstGeom>
              <a:noFill/>
            </p:spPr>
            <p:txBody>
              <a:bodyPr wrap="none" rtlCol="0">
                <a:spAutoFit/>
              </a:bodyPr>
              <a:lstStyle/>
              <a:p>
                <a:r>
                  <a:rPr lang="en-US" b="1" dirty="0" smtClean="0">
                    <a:solidFill>
                      <a:srgbClr val="FF0000"/>
                    </a:solidFill>
                  </a:rPr>
                  <a:t>Z2</a:t>
                </a:r>
                <a:endParaRPr lang="en-US" b="1" dirty="0">
                  <a:solidFill>
                    <a:srgbClr val="FF0000"/>
                  </a:solidFill>
                </a:endParaRPr>
              </a:p>
            </p:txBody>
          </p:sp>
          <mc:AlternateContent xmlns:mc="http://schemas.openxmlformats.org/markup-compatibility/2006" xmlns:a14="http://schemas.microsoft.com/office/drawing/2010/main">
            <mc:Choice Requires="a14">
              <p:sp>
                <p:nvSpPr>
                  <p:cNvPr id="16" name="TextBox 15"/>
                  <p:cNvSpPr txBox="1"/>
                  <p:nvPr/>
                </p:nvSpPr>
                <p:spPr>
                  <a:xfrm>
                    <a:off x="8434110" y="2844755"/>
                    <a:ext cx="590033" cy="1015663"/>
                  </a:xfrm>
                  <a:prstGeom prst="rect">
                    <a:avLst/>
                  </a:prstGeom>
                  <a:noFill/>
                </p:spPr>
                <p:txBody>
                  <a:bodyPr wrap="none" rtlCol="0">
                    <a:spAutoFit/>
                  </a:bodyPr>
                  <a:lstStyle/>
                  <a:p>
                    <a:pPr algn="ctr"/>
                    <a:r>
                      <a:rPr lang="en-US" sz="2000" b="1" dirty="0" smtClean="0">
                        <a:solidFill>
                          <a:srgbClr val="FF0000"/>
                        </a:solidFill>
                      </a:rPr>
                      <a:t>P2</a:t>
                    </a:r>
                  </a:p>
                  <a:p>
                    <a:pPr algn="ctr"/>
                    <a14:m>
                      <m:oMathPara xmlns:m="http://schemas.openxmlformats.org/officeDocument/2006/math">
                        <m:oMathParaPr>
                          <m:jc m:val="centerGroup"/>
                        </m:oMathParaPr>
                        <m:oMath xmlns:m="http://schemas.openxmlformats.org/officeDocument/2006/math">
                          <m:sSub>
                            <m:sSubPr>
                              <m:ctrlPr>
                                <a:rPr lang="en-US" sz="2000" b="1" i="1" dirty="0" smtClean="0">
                                  <a:solidFill>
                                    <a:srgbClr val="FF0000"/>
                                  </a:solidFill>
                                  <a:latin typeface="Cambria Math" panose="02040503050406030204" pitchFamily="18" charset="0"/>
                                </a:rPr>
                              </m:ctrlPr>
                            </m:sSubPr>
                            <m:e>
                              <m:r>
                                <a:rPr lang="en-US" sz="2000" b="1" i="1" dirty="0" smtClean="0">
                                  <a:solidFill>
                                    <a:srgbClr val="FF0000"/>
                                  </a:solidFill>
                                  <a:latin typeface="Cambria Math"/>
                                </a:rPr>
                                <m:t>𝒗</m:t>
                              </m:r>
                            </m:e>
                            <m:sub>
                              <m:r>
                                <a:rPr lang="en-US" sz="2000" b="1" i="1" dirty="0" smtClean="0">
                                  <a:solidFill>
                                    <a:srgbClr val="FF0000"/>
                                  </a:solidFill>
                                  <a:latin typeface="Cambria Math"/>
                                </a:rPr>
                                <m:t>𝟐</m:t>
                              </m:r>
                            </m:sub>
                          </m:sSub>
                        </m:oMath>
                      </m:oMathPara>
                    </a14:m>
                    <a:endParaRPr lang="en-US" sz="2000" b="1" dirty="0" smtClean="0">
                      <a:solidFill>
                        <a:srgbClr val="FF0000"/>
                      </a:solidFill>
                    </a:endParaRPr>
                  </a:p>
                  <a:p>
                    <a:pPr algn="ctr"/>
                    <a14:m>
                      <m:oMathPara xmlns:m="http://schemas.openxmlformats.org/officeDocument/2006/math">
                        <m:oMathParaPr>
                          <m:jc m:val="centerGroup"/>
                        </m:oMathParaPr>
                        <m:oMath xmlns:m="http://schemas.openxmlformats.org/officeDocument/2006/math">
                          <m:sSub>
                            <m:sSubPr>
                              <m:ctrlPr>
                                <a:rPr lang="en-US" sz="2000" b="1" i="1" smtClean="0">
                                  <a:solidFill>
                                    <a:srgbClr val="FF0000"/>
                                  </a:solidFill>
                                  <a:latin typeface="Cambria Math" panose="02040503050406030204" pitchFamily="18" charset="0"/>
                                </a:rPr>
                              </m:ctrlPr>
                            </m:sSubPr>
                            <m:e>
                              <m:r>
                                <a:rPr lang="en-US" sz="2000" b="1" i="1" smtClean="0">
                                  <a:solidFill>
                                    <a:srgbClr val="FF0000"/>
                                  </a:solidFill>
                                  <a:latin typeface="Cambria Math"/>
                                  <a:ea typeface="Cambria Math"/>
                                </a:rPr>
                                <m:t>𝜸</m:t>
                              </m:r>
                            </m:e>
                            <m:sub>
                              <m:r>
                                <a:rPr lang="en-US" sz="2000" b="1" i="1" smtClean="0">
                                  <a:solidFill>
                                    <a:srgbClr val="FF0000"/>
                                  </a:solidFill>
                                  <a:latin typeface="Cambria Math"/>
                                </a:rPr>
                                <m:t>𝟐</m:t>
                              </m:r>
                            </m:sub>
                          </m:sSub>
                        </m:oMath>
                      </m:oMathPara>
                    </a14:m>
                    <a:endParaRPr lang="en-US" sz="2000" b="1" dirty="0">
                      <a:solidFill>
                        <a:srgbClr val="FF0000"/>
                      </a:solidFill>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8434110" y="2844755"/>
                    <a:ext cx="590033" cy="1015663"/>
                  </a:xfrm>
                  <a:prstGeom prst="rect">
                    <a:avLst/>
                  </a:prstGeom>
                  <a:blipFill rotWithShape="1">
                    <a:blip r:embed="rId8"/>
                    <a:stretch>
                      <a:fillRect t="-3012" r="-2062" b="-1807"/>
                    </a:stretch>
                  </a:blipFill>
                </p:spPr>
                <p:txBody>
                  <a:bodyPr/>
                  <a:lstStyle/>
                  <a:p>
                    <a:r>
                      <a:rPr lang="en-US">
                        <a:noFill/>
                      </a:rPr>
                      <a:t> </a:t>
                    </a:r>
                  </a:p>
                </p:txBody>
              </p:sp>
            </mc:Fallback>
          </mc:AlternateContent>
          <p:sp>
            <p:nvSpPr>
              <p:cNvPr id="2" name="Rectangle 1"/>
              <p:cNvSpPr/>
              <p:nvPr/>
            </p:nvSpPr>
            <p:spPr>
              <a:xfrm>
                <a:off x="6124805" y="3729211"/>
                <a:ext cx="319403" cy="20384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7" name="TextBox 16"/>
                  <p:cNvSpPr txBox="1"/>
                  <p:nvPr/>
                </p:nvSpPr>
                <p:spPr>
                  <a:xfrm>
                    <a:off x="5997505" y="3284984"/>
                    <a:ext cx="574003" cy="1015663"/>
                  </a:xfrm>
                  <a:prstGeom prst="rect">
                    <a:avLst/>
                  </a:prstGeom>
                  <a:noFill/>
                </p:spPr>
                <p:txBody>
                  <a:bodyPr wrap="none" rtlCol="0">
                    <a:spAutoFit/>
                  </a:bodyPr>
                  <a:lstStyle/>
                  <a:p>
                    <a:pPr algn="ctr"/>
                    <a:r>
                      <a:rPr lang="en-US" sz="2000" b="1" dirty="0" smtClean="0">
                        <a:solidFill>
                          <a:srgbClr val="FF0000"/>
                        </a:solidFill>
                      </a:rPr>
                      <a:t>P1</a:t>
                    </a:r>
                  </a:p>
                  <a:p>
                    <a:pPr algn="ctr"/>
                    <a14:m>
                      <m:oMathPara xmlns:m="http://schemas.openxmlformats.org/officeDocument/2006/math">
                        <m:oMathParaPr>
                          <m:jc m:val="centerGroup"/>
                        </m:oMathParaPr>
                        <m:oMath xmlns:m="http://schemas.openxmlformats.org/officeDocument/2006/math">
                          <m:sSub>
                            <m:sSubPr>
                              <m:ctrlPr>
                                <a:rPr lang="en-US" sz="2000" b="1" i="1" smtClean="0">
                                  <a:solidFill>
                                    <a:srgbClr val="FF0000"/>
                                  </a:solidFill>
                                  <a:latin typeface="Cambria Math" panose="02040503050406030204" pitchFamily="18" charset="0"/>
                                </a:rPr>
                              </m:ctrlPr>
                            </m:sSubPr>
                            <m:e>
                              <m:r>
                                <a:rPr lang="en-US" sz="2000" b="1" i="1" smtClean="0">
                                  <a:solidFill>
                                    <a:srgbClr val="FF0000"/>
                                  </a:solidFill>
                                  <a:latin typeface="Cambria Math"/>
                                </a:rPr>
                                <m:t>𝒗</m:t>
                              </m:r>
                            </m:e>
                            <m:sub>
                              <m:r>
                                <a:rPr lang="en-US" sz="2000" b="1" i="1" smtClean="0">
                                  <a:solidFill>
                                    <a:srgbClr val="FF0000"/>
                                  </a:solidFill>
                                  <a:latin typeface="Cambria Math"/>
                                </a:rPr>
                                <m:t>𝟏</m:t>
                              </m:r>
                            </m:sub>
                          </m:sSub>
                        </m:oMath>
                      </m:oMathPara>
                    </a14:m>
                    <a:endParaRPr lang="en-US" sz="2000" b="1" dirty="0" smtClean="0">
                      <a:solidFill>
                        <a:srgbClr val="FF0000"/>
                      </a:solidFill>
                    </a:endParaRPr>
                  </a:p>
                  <a:p>
                    <a:pPr algn="ctr"/>
                    <a14:m>
                      <m:oMathPara xmlns:m="http://schemas.openxmlformats.org/officeDocument/2006/math">
                        <m:oMathParaPr>
                          <m:jc m:val="centerGroup"/>
                        </m:oMathParaPr>
                        <m:oMath xmlns:m="http://schemas.openxmlformats.org/officeDocument/2006/math">
                          <m:sSub>
                            <m:sSubPr>
                              <m:ctrlPr>
                                <a:rPr lang="en-US" sz="2000" b="1" i="1" smtClean="0">
                                  <a:solidFill>
                                    <a:srgbClr val="FF0000"/>
                                  </a:solidFill>
                                  <a:latin typeface="Cambria Math" panose="02040503050406030204" pitchFamily="18" charset="0"/>
                                </a:rPr>
                              </m:ctrlPr>
                            </m:sSubPr>
                            <m:e>
                              <m:r>
                                <a:rPr lang="en-US" sz="2000" b="1" i="1" smtClean="0">
                                  <a:solidFill>
                                    <a:srgbClr val="FF0000"/>
                                  </a:solidFill>
                                  <a:latin typeface="Cambria Math"/>
                                  <a:ea typeface="Cambria Math"/>
                                </a:rPr>
                                <m:t>𝜸</m:t>
                              </m:r>
                            </m:e>
                            <m:sub>
                              <m:r>
                                <a:rPr lang="en-US" sz="2000" b="1" i="1" smtClean="0">
                                  <a:solidFill>
                                    <a:srgbClr val="FF0000"/>
                                  </a:solidFill>
                                  <a:latin typeface="Cambria Math"/>
                                </a:rPr>
                                <m:t>𝟏</m:t>
                              </m:r>
                            </m:sub>
                          </m:sSub>
                        </m:oMath>
                      </m:oMathPara>
                    </a14:m>
                    <a:endParaRPr lang="en-US" sz="2000" b="1" dirty="0">
                      <a:solidFill>
                        <a:srgbClr val="FF0000"/>
                      </a:solidFill>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5997505" y="3284984"/>
                    <a:ext cx="574003" cy="1015663"/>
                  </a:xfrm>
                  <a:prstGeom prst="rect">
                    <a:avLst/>
                  </a:prstGeom>
                  <a:blipFill rotWithShape="1">
                    <a:blip r:embed="rId9"/>
                    <a:stretch>
                      <a:fillRect t="-3012" b="-1807"/>
                    </a:stretch>
                  </a:blipFill>
                </p:spPr>
                <p:txBody>
                  <a:bodyPr/>
                  <a:lstStyle/>
                  <a:p>
                    <a:r>
                      <a:rPr lang="en-US">
                        <a:noFill/>
                      </a:rPr>
                      <a:t> </a:t>
                    </a:r>
                  </a:p>
                </p:txBody>
              </p:sp>
            </mc:Fallback>
          </mc:AlternateContent>
        </p:grpSp>
      </p:grpSp>
      <p:cxnSp>
        <p:nvCxnSpPr>
          <p:cNvPr id="23" name="Straight Arrow Connector 22"/>
          <p:cNvCxnSpPr/>
          <p:nvPr/>
        </p:nvCxnSpPr>
        <p:spPr>
          <a:xfrm flipH="1">
            <a:off x="923398" y="2637611"/>
            <a:ext cx="144016" cy="60277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217136" y="4265571"/>
            <a:ext cx="165618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H="1">
            <a:off x="2548687" y="2672730"/>
            <a:ext cx="252028" cy="90601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3" name="Straight Arrow Connector 32"/>
          <p:cNvCxnSpPr/>
          <p:nvPr/>
        </p:nvCxnSpPr>
        <p:spPr>
          <a:xfrm flipH="1">
            <a:off x="4139952" y="2482123"/>
            <a:ext cx="756084" cy="824297"/>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2933818" y="4276893"/>
            <a:ext cx="1656184"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H="1">
            <a:off x="5364088" y="2672730"/>
            <a:ext cx="1236489" cy="96526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2054" name="TextBox 2053"/>
              <p:cNvSpPr txBox="1"/>
              <p:nvPr/>
            </p:nvSpPr>
            <p:spPr>
              <a:xfrm>
                <a:off x="107504" y="5733256"/>
                <a:ext cx="3373424" cy="984885"/>
              </a:xfrm>
              <a:prstGeom prst="rect">
                <a:avLst/>
              </a:prstGeom>
              <a:noFill/>
            </p:spPr>
            <p:txBody>
              <a:bodyPr wrap="none" rtlCol="0">
                <a:spAutoFit/>
              </a:bodyPr>
              <a:lstStyle/>
              <a:p>
                <a:pPr algn="l" rtl="0">
                  <a:spcAft>
                    <a:spcPts val="1200"/>
                  </a:spcAft>
                </a:pPr>
                <a:r>
                  <a:rPr lang="en-US" sz="2400" dirty="0" smtClean="0">
                    <a:latin typeface="+mj-lt"/>
                  </a:rPr>
                  <a:t>For </a:t>
                </a:r>
                <a:r>
                  <a:rPr lang="en-US" sz="2400" u="sng" dirty="0" smtClean="0">
                    <a:solidFill>
                      <a:srgbClr val="FF0000"/>
                    </a:solidFill>
                    <a:latin typeface="+mj-lt"/>
                  </a:rPr>
                  <a:t>incompressible</a:t>
                </a:r>
                <a:r>
                  <a:rPr lang="en-US" sz="2400" dirty="0" smtClean="0">
                    <a:latin typeface="+mj-lt"/>
                  </a:rPr>
                  <a:t> fluids:</a:t>
                </a:r>
              </a:p>
              <a:p>
                <a:pPr algn="ctr" rtl="0"/>
                <a14:m>
                  <m:oMath xmlns:m="http://schemas.openxmlformats.org/officeDocument/2006/math">
                    <m:sSub>
                      <m:sSubPr>
                        <m:ctrlPr>
                          <a:rPr lang="en-US" sz="2400" i="1" smtClean="0">
                            <a:latin typeface="Cambria Math" panose="02040503050406030204" pitchFamily="18" charset="0"/>
                          </a:rPr>
                        </m:ctrlPr>
                      </m:sSubPr>
                      <m:e>
                        <m:r>
                          <a:rPr lang="en-US" sz="2400" i="1" smtClean="0">
                            <a:latin typeface="Cambria Math"/>
                            <a:ea typeface="Cambria Math"/>
                          </a:rPr>
                          <m:t>𝛾</m:t>
                        </m:r>
                      </m:e>
                      <m:sub>
                        <m:r>
                          <a:rPr lang="en-US" sz="2400" b="0" i="1" smtClean="0">
                            <a:latin typeface="Cambria Math"/>
                          </a:rPr>
                          <m:t>1</m:t>
                        </m:r>
                      </m:sub>
                    </m:sSub>
                  </m:oMath>
                </a14:m>
                <a:r>
                  <a:rPr lang="en-US" sz="2400" dirty="0" smtClean="0">
                    <a:latin typeface="+mj-lt"/>
                  </a:rPr>
                  <a:t> = </a:t>
                </a:r>
                <a14:m>
                  <m:oMath xmlns:m="http://schemas.openxmlformats.org/officeDocument/2006/math">
                    <m:sSub>
                      <m:sSubPr>
                        <m:ctrlPr>
                          <a:rPr lang="en-US" sz="2400" i="1" smtClean="0">
                            <a:latin typeface="Cambria Math" panose="02040503050406030204" pitchFamily="18" charset="0"/>
                          </a:rPr>
                        </m:ctrlPr>
                      </m:sSubPr>
                      <m:e>
                        <m:r>
                          <a:rPr lang="en-US" sz="2400" i="1" smtClean="0">
                            <a:latin typeface="Cambria Math"/>
                            <a:ea typeface="Cambria Math"/>
                          </a:rPr>
                          <m:t>𝛾</m:t>
                        </m:r>
                      </m:e>
                      <m:sub>
                        <m:r>
                          <a:rPr lang="en-US" sz="2400" b="0" i="1" smtClean="0">
                            <a:latin typeface="Cambria Math"/>
                          </a:rPr>
                          <m:t>2</m:t>
                        </m:r>
                      </m:sub>
                    </m:sSub>
                    <m:r>
                      <a:rPr lang="en-US" sz="2400" b="0" i="1" smtClean="0">
                        <a:latin typeface="Cambria Math"/>
                      </a:rPr>
                      <m:t>= </m:t>
                    </m:r>
                    <m:r>
                      <a:rPr lang="en-US" sz="2400" b="0" i="1" smtClean="0">
                        <a:latin typeface="Cambria Math"/>
                        <a:ea typeface="Cambria Math"/>
                      </a:rPr>
                      <m:t>𝛾</m:t>
                    </m:r>
                  </m:oMath>
                </a14:m>
                <a:endParaRPr lang="en-US" sz="2400" dirty="0">
                  <a:latin typeface="+mj-lt"/>
                </a:endParaRPr>
              </a:p>
            </p:txBody>
          </p:sp>
        </mc:Choice>
        <mc:Fallback xmlns="">
          <p:sp>
            <p:nvSpPr>
              <p:cNvPr id="2054" name="TextBox 2053"/>
              <p:cNvSpPr txBox="1">
                <a:spLocks noRot="1" noChangeAspect="1" noMove="1" noResize="1" noEditPoints="1" noAdjustHandles="1" noChangeArrowheads="1" noChangeShapeType="1" noTextEdit="1"/>
              </p:cNvSpPr>
              <p:nvPr/>
            </p:nvSpPr>
            <p:spPr>
              <a:xfrm>
                <a:off x="107504" y="5733256"/>
                <a:ext cx="3373424" cy="984885"/>
              </a:xfrm>
              <a:prstGeom prst="rect">
                <a:avLst/>
              </a:prstGeom>
              <a:blipFill rotWithShape="1">
                <a:blip r:embed="rId10"/>
                <a:stretch>
                  <a:fillRect l="-2893" t="-4938" r="-1447" b="-1296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4" name="TextBox 43"/>
              <p:cNvSpPr txBox="1"/>
              <p:nvPr/>
            </p:nvSpPr>
            <p:spPr>
              <a:xfrm>
                <a:off x="208741" y="4460339"/>
                <a:ext cx="4946098" cy="984885"/>
              </a:xfrm>
              <a:prstGeom prst="rect">
                <a:avLst/>
              </a:prstGeom>
              <a:noFill/>
            </p:spPr>
            <p:txBody>
              <a:bodyPr wrap="none" rtlCol="0">
                <a:spAutoFit/>
              </a:bodyPr>
              <a:lstStyle/>
              <a:p>
                <a:pPr algn="l" rtl="0">
                  <a:spcAft>
                    <a:spcPts val="1200"/>
                  </a:spcAft>
                </a:pPr>
                <a14:m>
                  <m:oMath xmlns:m="http://schemas.openxmlformats.org/officeDocument/2006/math">
                    <m:sSub>
                      <m:sSubPr>
                        <m:ctrlPr>
                          <a:rPr lang="en-US" sz="2400" i="1" smtClean="0">
                            <a:latin typeface="Cambria Math" panose="02040503050406030204" pitchFamily="18" charset="0"/>
                          </a:rPr>
                        </m:ctrlPr>
                      </m:sSubPr>
                      <m:e>
                        <m:r>
                          <a:rPr lang="en-US" sz="2400" b="0" i="1" smtClean="0">
                            <a:latin typeface="Cambria Math"/>
                          </a:rPr>
                          <m:t>𝑃</m:t>
                        </m:r>
                      </m:e>
                      <m:sub>
                        <m:r>
                          <a:rPr lang="en-US" sz="2400" b="0" i="1" smtClean="0">
                            <a:latin typeface="Cambria Math"/>
                          </a:rPr>
                          <m:t>1</m:t>
                        </m:r>
                      </m:sub>
                    </m:sSub>
                    <m:r>
                      <a:rPr lang="en-US" sz="2400" b="0" i="1" smtClean="0">
                        <a:latin typeface="Cambria Math"/>
                      </a:rPr>
                      <m:t>, </m:t>
                    </m:r>
                    <m:sSub>
                      <m:sSubPr>
                        <m:ctrlPr>
                          <a:rPr lang="en-US" sz="2400" i="1">
                            <a:latin typeface="Cambria Math" panose="02040503050406030204" pitchFamily="18" charset="0"/>
                          </a:rPr>
                        </m:ctrlPr>
                      </m:sSubPr>
                      <m:e>
                        <m:r>
                          <a:rPr lang="en-US" sz="2400" i="1">
                            <a:latin typeface="Cambria Math"/>
                          </a:rPr>
                          <m:t>𝑃</m:t>
                        </m:r>
                      </m:e>
                      <m:sub>
                        <m:r>
                          <a:rPr lang="en-US" sz="2400" b="0" i="1" smtClean="0">
                            <a:latin typeface="Cambria Math"/>
                          </a:rPr>
                          <m:t>2</m:t>
                        </m:r>
                      </m:sub>
                    </m:sSub>
                  </m:oMath>
                </a14:m>
                <a:r>
                  <a:rPr lang="en-US" sz="2400" dirty="0" smtClean="0">
                    <a:latin typeface="+mj-lt"/>
                  </a:rPr>
                  <a:t> = pressure at section 1 and 2</a:t>
                </a:r>
              </a:p>
              <a:p>
                <a:pPr algn="l" rtl="0">
                  <a:spcAft>
                    <a:spcPts val="1200"/>
                  </a:spcAft>
                </a:pPr>
                <a14:m>
                  <m:oMath xmlns:m="http://schemas.openxmlformats.org/officeDocument/2006/math">
                    <m:sSub>
                      <m:sSubPr>
                        <m:ctrlPr>
                          <a:rPr lang="en-US" sz="2400" i="1">
                            <a:latin typeface="Cambria Math" panose="02040503050406030204" pitchFamily="18" charset="0"/>
                          </a:rPr>
                        </m:ctrlPr>
                      </m:sSubPr>
                      <m:e>
                        <m:r>
                          <a:rPr lang="en-US" sz="2400" b="0" i="1" smtClean="0">
                            <a:latin typeface="Cambria Math"/>
                          </a:rPr>
                          <m:t>𝑍</m:t>
                        </m:r>
                      </m:e>
                      <m:sub>
                        <m:r>
                          <a:rPr lang="en-US" sz="2400" i="1">
                            <a:latin typeface="Cambria Math"/>
                          </a:rPr>
                          <m:t>1</m:t>
                        </m:r>
                      </m:sub>
                    </m:sSub>
                    <m:r>
                      <a:rPr lang="en-US" sz="2400" i="1">
                        <a:latin typeface="Cambria Math"/>
                      </a:rPr>
                      <m:t>, </m:t>
                    </m:r>
                    <m:sSub>
                      <m:sSubPr>
                        <m:ctrlPr>
                          <a:rPr lang="en-US" sz="2400" i="1">
                            <a:latin typeface="Cambria Math" panose="02040503050406030204" pitchFamily="18" charset="0"/>
                          </a:rPr>
                        </m:ctrlPr>
                      </m:sSubPr>
                      <m:e>
                        <m:r>
                          <a:rPr lang="en-US" sz="2400" b="0" i="1" smtClean="0">
                            <a:latin typeface="Cambria Math"/>
                          </a:rPr>
                          <m:t>𝑍</m:t>
                        </m:r>
                      </m:e>
                      <m:sub>
                        <m:r>
                          <a:rPr lang="en-US" sz="2400" i="1">
                            <a:latin typeface="Cambria Math"/>
                          </a:rPr>
                          <m:t>2</m:t>
                        </m:r>
                      </m:sub>
                    </m:sSub>
                  </m:oMath>
                </a14:m>
                <a:r>
                  <a:rPr lang="en-US" sz="2400" dirty="0"/>
                  <a:t> = </a:t>
                </a:r>
                <a:r>
                  <a:rPr lang="en-US" sz="2400" dirty="0" smtClean="0"/>
                  <a:t>Elevations of section </a:t>
                </a:r>
                <a:r>
                  <a:rPr lang="en-US" sz="2400" dirty="0"/>
                  <a:t>1 and </a:t>
                </a:r>
                <a:r>
                  <a:rPr lang="en-US" sz="2400" dirty="0" smtClean="0"/>
                  <a:t>2</a:t>
                </a:r>
                <a:endParaRPr lang="en-US" sz="2400" dirty="0"/>
              </a:p>
            </p:txBody>
          </p:sp>
        </mc:Choice>
        <mc:Fallback xmlns="">
          <p:sp>
            <p:nvSpPr>
              <p:cNvPr id="44" name="TextBox 43"/>
              <p:cNvSpPr txBox="1">
                <a:spLocks noRot="1" noChangeAspect="1" noMove="1" noResize="1" noEditPoints="1" noAdjustHandles="1" noChangeArrowheads="1" noChangeShapeType="1" noTextEdit="1"/>
              </p:cNvSpPr>
              <p:nvPr/>
            </p:nvSpPr>
            <p:spPr>
              <a:xfrm>
                <a:off x="208741" y="4460339"/>
                <a:ext cx="4946098" cy="984885"/>
              </a:xfrm>
              <a:prstGeom prst="rect">
                <a:avLst/>
              </a:prstGeom>
              <a:blipFill rotWithShape="1">
                <a:blip r:embed="rId11"/>
                <a:stretch>
                  <a:fillRect l="-246" t="-4969" r="-862" b="-13665"/>
                </a:stretch>
              </a:blipFill>
            </p:spPr>
            <p:txBody>
              <a:bodyPr/>
              <a:lstStyle/>
              <a:p>
                <a:r>
                  <a:rPr lang="en-US">
                    <a:noFill/>
                  </a:rPr>
                  <a:t> </a:t>
                </a:r>
              </a:p>
            </p:txBody>
          </p:sp>
        </mc:Fallback>
      </mc:AlternateContent>
    </p:spTree>
    <p:extLst>
      <p:ext uri="{BB962C8B-B14F-4D97-AF65-F5344CB8AC3E}">
        <p14:creationId xmlns:p14="http://schemas.microsoft.com/office/powerpoint/2010/main" val="2374454973"/>
      </p:ext>
    </p:extLst>
  </p:cSld>
  <p:clrMapOvr>
    <a:masterClrMapping/>
  </p:clrMapOvr>
  <p:transition>
    <p:dissolve/>
    <p:sndAc>
      <p:stSnd>
        <p:snd r:embed="rId3" name="arrow.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Rectangle 4"/>
              <p:cNvSpPr/>
              <p:nvPr/>
            </p:nvSpPr>
            <p:spPr>
              <a:xfrm>
                <a:off x="107504" y="116632"/>
                <a:ext cx="8928992" cy="7037696"/>
              </a:xfrm>
              <a:prstGeom prst="rect">
                <a:avLst/>
              </a:prstGeom>
            </p:spPr>
            <p:txBody>
              <a:bodyPr wrap="square">
                <a:spAutoFit/>
              </a:bodyPr>
              <a:lstStyle/>
              <a:p>
                <a:pPr algn="just" rtl="0">
                  <a:spcAft>
                    <a:spcPts val="1200"/>
                  </a:spcAft>
                </a:pPr>
                <a14:m>
                  <m:oMathPara xmlns:m="http://schemas.openxmlformats.org/officeDocument/2006/math">
                    <m:oMathParaPr>
                      <m:jc m:val="centerGroup"/>
                    </m:oMathParaPr>
                    <m:oMath xmlns:m="http://schemas.openxmlformats.org/officeDocument/2006/math">
                      <m:r>
                        <m:rPr>
                          <m:sty m:val="p"/>
                        </m:rPr>
                        <a:rPr lang="en-US" sz="2000" b="0" smtClean="0">
                          <a:latin typeface="Cambria Math"/>
                        </a:rPr>
                        <m:t>H</m:t>
                      </m:r>
                      <m:r>
                        <a:rPr lang="en-US" sz="2000" b="0" i="0" smtClean="0">
                          <a:latin typeface="Cambria Math"/>
                        </a:rPr>
                        <m:t>= </m:t>
                      </m:r>
                      <m:f>
                        <m:fPr>
                          <m:ctrlPr>
                            <a:rPr lang="en-US" sz="2000" i="1">
                              <a:latin typeface="Cambria Math" panose="02040503050406030204" pitchFamily="18" charset="0"/>
                            </a:rPr>
                          </m:ctrlPr>
                        </m:fPr>
                        <m:num>
                          <m:r>
                            <a:rPr lang="en-US" sz="2000" b="0" i="1">
                              <a:latin typeface="Cambria Math"/>
                            </a:rPr>
                            <m:t>𝑃</m:t>
                          </m:r>
                        </m:num>
                        <m:den>
                          <m:r>
                            <a:rPr lang="en-US" sz="2000" b="0" i="1">
                              <a:latin typeface="Cambria Math"/>
                              <a:ea typeface="Cambria Math"/>
                            </a:rPr>
                            <m:t>𝛾</m:t>
                          </m:r>
                        </m:den>
                      </m:f>
                      <m:r>
                        <a:rPr lang="en-US" sz="2000" b="0" i="1" smtClean="0">
                          <a:latin typeface="Cambria Math"/>
                          <a:ea typeface="Cambria Math"/>
                        </a:rPr>
                        <m:t> </m:t>
                      </m:r>
                      <m:r>
                        <a:rPr lang="en-US" sz="2000" b="0" i="1">
                          <a:latin typeface="Cambria Math"/>
                        </a:rPr>
                        <m:t>+</m:t>
                      </m:r>
                      <m:r>
                        <a:rPr lang="en-US" sz="2000" b="0" i="1" smtClean="0">
                          <a:latin typeface="Cambria Math"/>
                        </a:rPr>
                        <m:t> </m:t>
                      </m:r>
                      <m:f>
                        <m:fPr>
                          <m:ctrlPr>
                            <a:rPr lang="en-US" sz="2000" i="1">
                              <a:latin typeface="Cambria Math" panose="02040503050406030204" pitchFamily="18" charset="0"/>
                            </a:rPr>
                          </m:ctrlPr>
                        </m:fPr>
                        <m:num>
                          <m:sSubSup>
                            <m:sSubSupPr>
                              <m:ctrlPr>
                                <a:rPr lang="en-US" sz="2000" i="1">
                                  <a:latin typeface="Cambria Math" panose="02040503050406030204" pitchFamily="18" charset="0"/>
                                </a:rPr>
                              </m:ctrlPr>
                            </m:sSubSupPr>
                            <m:e>
                              <m:r>
                                <a:rPr lang="en-US" sz="2000" b="0" i="1">
                                  <a:latin typeface="Cambria Math"/>
                                </a:rPr>
                                <m:t>𝑣</m:t>
                              </m:r>
                            </m:e>
                            <m:sub/>
                            <m:sup>
                              <m:r>
                                <a:rPr lang="en-US" sz="2000" b="0" i="1">
                                  <a:latin typeface="Cambria Math"/>
                                </a:rPr>
                                <m:t>2</m:t>
                              </m:r>
                            </m:sup>
                          </m:sSubSup>
                        </m:num>
                        <m:den>
                          <m:r>
                            <a:rPr lang="en-US" sz="2000" b="0" i="1">
                              <a:latin typeface="Cambria Math"/>
                            </a:rPr>
                            <m:t>2</m:t>
                          </m:r>
                          <m:r>
                            <a:rPr lang="en-US" sz="2000" b="0" i="1">
                              <a:latin typeface="Cambria Math"/>
                            </a:rPr>
                            <m:t>𝑔</m:t>
                          </m:r>
                        </m:den>
                      </m:f>
                      <m:r>
                        <a:rPr lang="en-US" sz="2000" b="0" i="1" smtClean="0">
                          <a:latin typeface="Cambria Math"/>
                        </a:rPr>
                        <m:t> </m:t>
                      </m:r>
                      <m:r>
                        <a:rPr lang="en-US" sz="2000" b="0" i="1">
                          <a:latin typeface="Cambria Math"/>
                        </a:rPr>
                        <m:t>+</m:t>
                      </m:r>
                      <m:r>
                        <a:rPr lang="en-US" sz="2000" b="0" i="1" smtClean="0">
                          <a:latin typeface="Cambria Math"/>
                        </a:rPr>
                        <m:t> </m:t>
                      </m:r>
                      <m:r>
                        <a:rPr lang="en-US" sz="2000" b="0" i="1">
                          <a:latin typeface="Cambria Math"/>
                        </a:rPr>
                        <m:t>𝑍</m:t>
                      </m:r>
                    </m:oMath>
                  </m:oMathPara>
                </a14:m>
                <a:endParaRPr lang="en-US" sz="2200" dirty="0" smtClean="0">
                  <a:latin typeface="+mj-lt"/>
                </a:endParaRPr>
              </a:p>
              <a:p>
                <a:pPr algn="just" rtl="0">
                  <a:spcAft>
                    <a:spcPts val="1200"/>
                  </a:spcAft>
                </a:pPr>
                <a14:m>
                  <m:oMath xmlns:m="http://schemas.openxmlformats.org/officeDocument/2006/math">
                    <m:f>
                      <m:fPr>
                        <m:ctrlPr>
                          <a:rPr lang="en-US" sz="2400" b="1" i="1" smtClean="0">
                            <a:latin typeface="Cambria Math" panose="02040503050406030204" pitchFamily="18" charset="0"/>
                          </a:rPr>
                        </m:ctrlPr>
                      </m:fPr>
                      <m:num>
                        <m:r>
                          <a:rPr lang="en-US" sz="2400" b="1" i="1" smtClean="0">
                            <a:latin typeface="Cambria Math"/>
                          </a:rPr>
                          <m:t>𝑷</m:t>
                        </m:r>
                      </m:num>
                      <m:den>
                        <m:r>
                          <a:rPr lang="en-US" sz="2400" b="1" i="1" smtClean="0">
                            <a:latin typeface="Cambria Math"/>
                            <a:ea typeface="Cambria Math"/>
                          </a:rPr>
                          <m:t>𝜸</m:t>
                        </m:r>
                      </m:den>
                    </m:f>
                    <m:r>
                      <m:rPr>
                        <m:nor/>
                      </m:rPr>
                      <a:rPr lang="en-US" sz="2400" dirty="0">
                        <a:latin typeface="+mj-lt"/>
                      </a:rPr>
                      <m:t> </m:t>
                    </m:r>
                    <m:r>
                      <m:rPr>
                        <m:nor/>
                      </m:rPr>
                      <a:rPr lang="en-US" sz="2400" b="0" i="0" dirty="0" smtClean="0">
                        <a:latin typeface="+mj-lt"/>
                      </a:rPr>
                      <m:t>       </m:t>
                    </m:r>
                  </m:oMath>
                </a14:m>
                <a:r>
                  <a:rPr lang="en-US" sz="2400" dirty="0" smtClean="0">
                    <a:latin typeface="+mj-lt"/>
                  </a:rPr>
                  <a:t>is </a:t>
                </a:r>
                <a:r>
                  <a:rPr lang="en-US" sz="2400" u="sng" dirty="0" smtClean="0">
                    <a:solidFill>
                      <a:srgbClr val="FF0000"/>
                    </a:solidFill>
                    <a:latin typeface="+mj-lt"/>
                  </a:rPr>
                  <a:t>pressure energy </a:t>
                </a:r>
                <a:r>
                  <a:rPr lang="en-US" sz="2400" dirty="0" smtClean="0">
                    <a:latin typeface="+mj-lt"/>
                  </a:rPr>
                  <a:t>and called </a:t>
                </a:r>
                <a:r>
                  <a:rPr lang="en-US" sz="2400" u="sng" dirty="0" smtClean="0">
                    <a:solidFill>
                      <a:srgbClr val="FF0000"/>
                    </a:solidFill>
                    <a:latin typeface="+mj-lt"/>
                  </a:rPr>
                  <a:t>pressure head</a:t>
                </a:r>
                <a:r>
                  <a:rPr lang="en-US" sz="2400" dirty="0" smtClean="0">
                    <a:latin typeface="+mj-lt"/>
                  </a:rPr>
                  <a:t>, m.</a:t>
                </a:r>
              </a:p>
              <a:p>
                <a:pPr algn="just" rtl="0">
                  <a:spcAft>
                    <a:spcPts val="1200"/>
                  </a:spcAft>
                </a:pPr>
                <a14:m>
                  <m:oMath xmlns:m="http://schemas.openxmlformats.org/officeDocument/2006/math">
                    <m:f>
                      <m:fPr>
                        <m:ctrlPr>
                          <a:rPr lang="en-US" sz="2400" b="1" i="1">
                            <a:latin typeface="Cambria Math" panose="02040503050406030204" pitchFamily="18" charset="0"/>
                          </a:rPr>
                        </m:ctrlPr>
                      </m:fPr>
                      <m:num>
                        <m:sSubSup>
                          <m:sSubSupPr>
                            <m:ctrlPr>
                              <a:rPr lang="en-US" sz="2400" b="1" i="1">
                                <a:latin typeface="Cambria Math" panose="02040503050406030204" pitchFamily="18" charset="0"/>
                              </a:rPr>
                            </m:ctrlPr>
                          </m:sSubSupPr>
                          <m:e>
                            <m:r>
                              <a:rPr lang="en-US" sz="2400" b="1" i="1">
                                <a:latin typeface="Cambria Math"/>
                              </a:rPr>
                              <m:t>𝒗</m:t>
                            </m:r>
                          </m:e>
                          <m:sub/>
                          <m:sup>
                            <m:r>
                              <a:rPr lang="en-US" sz="2400" b="1" i="1">
                                <a:latin typeface="Cambria Math"/>
                              </a:rPr>
                              <m:t>𝟐</m:t>
                            </m:r>
                          </m:sup>
                        </m:sSubSup>
                      </m:num>
                      <m:den>
                        <m:r>
                          <a:rPr lang="en-US" sz="2400" b="1" i="1">
                            <a:latin typeface="Cambria Math"/>
                          </a:rPr>
                          <m:t>𝟐</m:t>
                        </m:r>
                        <m:r>
                          <a:rPr lang="en-US" sz="2400" b="1" i="1">
                            <a:latin typeface="Cambria Math"/>
                          </a:rPr>
                          <m:t>𝒈</m:t>
                        </m:r>
                      </m:den>
                    </m:f>
                    <m:r>
                      <a:rPr lang="en-US" sz="2400" b="0" i="1" smtClean="0">
                        <a:latin typeface="Cambria Math"/>
                      </a:rPr>
                      <m:t> </m:t>
                    </m:r>
                  </m:oMath>
                </a14:m>
                <a:r>
                  <a:rPr lang="en-US" sz="2400" dirty="0" smtClean="0">
                    <a:latin typeface="+mj-lt"/>
                  </a:rPr>
                  <a:t>     is </a:t>
                </a:r>
                <a:r>
                  <a:rPr lang="en-US" sz="2400" u="sng" dirty="0" smtClean="0">
                    <a:solidFill>
                      <a:srgbClr val="FF0000"/>
                    </a:solidFill>
                    <a:latin typeface="+mj-lt"/>
                  </a:rPr>
                  <a:t>kinetic energy </a:t>
                </a:r>
                <a:r>
                  <a:rPr lang="en-US" sz="2400" dirty="0" smtClean="0">
                    <a:latin typeface="+mj-lt"/>
                  </a:rPr>
                  <a:t>and called </a:t>
                </a:r>
                <a:r>
                  <a:rPr lang="en-US" sz="2400" u="sng" dirty="0" smtClean="0">
                    <a:solidFill>
                      <a:srgbClr val="FF0000"/>
                    </a:solidFill>
                    <a:latin typeface="+mj-lt"/>
                  </a:rPr>
                  <a:t>velocity head</a:t>
                </a:r>
                <a:r>
                  <a:rPr lang="en-US" sz="2400" dirty="0" smtClean="0">
                    <a:latin typeface="+mj-lt"/>
                  </a:rPr>
                  <a:t>, m.</a:t>
                </a:r>
              </a:p>
              <a:p>
                <a:pPr algn="just" rtl="0">
                  <a:spcAft>
                    <a:spcPts val="1800"/>
                  </a:spcAft>
                </a:pPr>
                <a14:m>
                  <m:oMath xmlns:m="http://schemas.openxmlformats.org/officeDocument/2006/math">
                    <m:r>
                      <a:rPr lang="en-US" sz="2400" b="1" i="1" smtClean="0">
                        <a:latin typeface="Cambria Math"/>
                      </a:rPr>
                      <m:t>𝒁</m:t>
                    </m:r>
                  </m:oMath>
                </a14:m>
                <a:r>
                  <a:rPr lang="en-US" sz="2400" dirty="0" smtClean="0">
                    <a:latin typeface="+mj-lt"/>
                  </a:rPr>
                  <a:t>        is </a:t>
                </a:r>
                <a:r>
                  <a:rPr lang="en-US" sz="2400" u="sng" dirty="0" smtClean="0">
                    <a:solidFill>
                      <a:srgbClr val="FF0000"/>
                    </a:solidFill>
                    <a:latin typeface="+mj-lt"/>
                  </a:rPr>
                  <a:t>potential energy </a:t>
                </a:r>
                <a:r>
                  <a:rPr lang="en-US" sz="2400" dirty="0" smtClean="0">
                    <a:latin typeface="+mj-lt"/>
                  </a:rPr>
                  <a:t>and called </a:t>
                </a:r>
                <a:r>
                  <a:rPr lang="en-US" sz="2400" u="sng" dirty="0" smtClean="0">
                    <a:solidFill>
                      <a:srgbClr val="FF0000"/>
                    </a:solidFill>
                    <a:latin typeface="+mj-lt"/>
                  </a:rPr>
                  <a:t>elevation head</a:t>
                </a:r>
                <a:r>
                  <a:rPr lang="en-US" sz="2400" dirty="0" smtClean="0">
                    <a:latin typeface="+mj-lt"/>
                  </a:rPr>
                  <a:t>, m.</a:t>
                </a:r>
                <a:endParaRPr lang="en-US" sz="2400" dirty="0">
                  <a:latin typeface="+mj-lt"/>
                </a:endParaRPr>
              </a:p>
              <a:p>
                <a:pPr algn="just" rtl="0">
                  <a:spcAft>
                    <a:spcPts val="2400"/>
                  </a:spcAft>
                </a:pPr>
                <a:r>
                  <a:rPr lang="en-US" sz="2400" b="1" dirty="0" smtClean="0">
                    <a:latin typeface="+mj-lt"/>
                  </a:rPr>
                  <a:t>H</a:t>
                </a:r>
                <a:r>
                  <a:rPr lang="en-US" sz="2400" dirty="0" smtClean="0">
                    <a:latin typeface="+mj-lt"/>
                  </a:rPr>
                  <a:t>        is </a:t>
                </a:r>
                <a:r>
                  <a:rPr lang="en-US" sz="2400" u="sng" dirty="0" smtClean="0">
                    <a:solidFill>
                      <a:srgbClr val="FF0000"/>
                    </a:solidFill>
                    <a:latin typeface="+mj-lt"/>
                  </a:rPr>
                  <a:t>total energy </a:t>
                </a:r>
                <a:r>
                  <a:rPr lang="en-US" sz="2400" dirty="0" smtClean="0">
                    <a:latin typeface="+mj-lt"/>
                  </a:rPr>
                  <a:t>and called </a:t>
                </a:r>
                <a:r>
                  <a:rPr lang="en-US" sz="2400" u="sng" dirty="0" smtClean="0">
                    <a:solidFill>
                      <a:srgbClr val="FF0000"/>
                    </a:solidFill>
                    <a:latin typeface="+mj-lt"/>
                  </a:rPr>
                  <a:t>total head</a:t>
                </a:r>
                <a:r>
                  <a:rPr lang="en-US" sz="2400" dirty="0" smtClean="0">
                    <a:latin typeface="+mj-lt"/>
                  </a:rPr>
                  <a:t>, m.</a:t>
                </a:r>
              </a:p>
              <a:p>
                <a:pPr algn="just" rtl="0">
                  <a:spcAft>
                    <a:spcPts val="2400"/>
                  </a:spcAft>
                </a:pPr>
                <a14:m>
                  <m:oMath xmlns:m="http://schemas.openxmlformats.org/officeDocument/2006/math">
                    <m:sSub>
                      <m:sSubPr>
                        <m:ctrlPr>
                          <a:rPr lang="en-US" sz="2200" b="1" i="1" smtClean="0">
                            <a:latin typeface="Cambria Math" panose="02040503050406030204" pitchFamily="18" charset="0"/>
                          </a:rPr>
                        </m:ctrlPr>
                      </m:sSubPr>
                      <m:e>
                        <m:r>
                          <a:rPr lang="en-US" sz="2200" b="1" i="1" smtClean="0">
                            <a:latin typeface="Cambria Math"/>
                          </a:rPr>
                          <m:t>𝒉</m:t>
                        </m:r>
                      </m:e>
                      <m:sub>
                        <m:r>
                          <a:rPr lang="en-US" sz="2200" b="1" i="1" smtClean="0">
                            <a:latin typeface="Cambria Math"/>
                          </a:rPr>
                          <m:t>𝒑</m:t>
                        </m:r>
                      </m:sub>
                    </m:sSub>
                  </m:oMath>
                </a14:m>
                <a:r>
                  <a:rPr lang="en-US" sz="2200" b="1" dirty="0" smtClean="0">
                    <a:latin typeface="+mj-lt"/>
                  </a:rPr>
                  <a:t>       </a:t>
                </a:r>
                <a:r>
                  <a:rPr lang="en-US" sz="2200" dirty="0" smtClean="0">
                    <a:latin typeface="+mj-lt"/>
                  </a:rPr>
                  <a:t>i</a:t>
                </a:r>
                <a:r>
                  <a:rPr lang="en-US" sz="2400" dirty="0" smtClean="0">
                    <a:latin typeface="+mj-lt"/>
                  </a:rPr>
                  <a:t>s the head provided by a pump, m.</a:t>
                </a:r>
              </a:p>
              <a:p>
                <a:pPr algn="just" rtl="0">
                  <a:spcAft>
                    <a:spcPts val="2400"/>
                  </a:spcAft>
                </a:pPr>
                <a14:m>
                  <m:oMath xmlns:m="http://schemas.openxmlformats.org/officeDocument/2006/math">
                    <m:sSub>
                      <m:sSubPr>
                        <m:ctrlPr>
                          <a:rPr lang="en-US" sz="2400" b="1" i="1" smtClean="0">
                            <a:latin typeface="Cambria Math" panose="02040503050406030204" pitchFamily="18" charset="0"/>
                          </a:rPr>
                        </m:ctrlPr>
                      </m:sSubPr>
                      <m:e>
                        <m:r>
                          <a:rPr lang="en-US" sz="2400" b="1" i="1" smtClean="0">
                            <a:latin typeface="Cambria Math"/>
                          </a:rPr>
                          <m:t>𝒉</m:t>
                        </m:r>
                      </m:e>
                      <m:sub>
                        <m:r>
                          <a:rPr lang="en-US" sz="2400" b="1" i="1" smtClean="0">
                            <a:latin typeface="Cambria Math"/>
                          </a:rPr>
                          <m:t>𝑳</m:t>
                        </m:r>
                      </m:sub>
                    </m:sSub>
                    <m:r>
                      <a:rPr lang="en-US" sz="2400" b="1" i="1" smtClean="0">
                        <a:latin typeface="Cambria Math"/>
                      </a:rPr>
                      <m:t>      </m:t>
                    </m:r>
                  </m:oMath>
                </a14:m>
                <a:r>
                  <a:rPr lang="en-US" sz="2400" dirty="0" smtClean="0">
                    <a:latin typeface="+mj-lt"/>
                  </a:rPr>
                  <a:t>is the head lost mainly as friction and called </a:t>
                </a:r>
                <a:r>
                  <a:rPr lang="en-US" sz="2400" u="sng" dirty="0" smtClean="0">
                    <a:solidFill>
                      <a:srgbClr val="FF0000"/>
                    </a:solidFill>
                    <a:latin typeface="+mj-lt"/>
                  </a:rPr>
                  <a:t>head loss</a:t>
                </a:r>
                <a:r>
                  <a:rPr lang="en-US" sz="2400" dirty="0" smtClean="0">
                    <a:latin typeface="+mj-lt"/>
                  </a:rPr>
                  <a:t>, m.</a:t>
                </a:r>
                <a:endParaRPr lang="en-US" sz="2400" dirty="0">
                  <a:latin typeface="+mj-lt"/>
                </a:endParaRPr>
              </a:p>
              <a:p>
                <a:pPr algn="just" rtl="0">
                  <a:spcAft>
                    <a:spcPts val="1200"/>
                  </a:spcAft>
                </a:pPr>
                <a:r>
                  <a:rPr lang="en-US" sz="2200" dirty="0" smtClean="0">
                    <a:latin typeface="+mj-lt"/>
                  </a:rPr>
                  <a:t>In some cases, head loss (</a:t>
                </a:r>
                <a14:m>
                  <m:oMath xmlns:m="http://schemas.openxmlformats.org/officeDocument/2006/math">
                    <m:sSub>
                      <m:sSubPr>
                        <m:ctrlPr>
                          <a:rPr lang="en-US" sz="2200" i="1" smtClean="0">
                            <a:solidFill>
                              <a:srgbClr val="FF0000"/>
                            </a:solidFill>
                            <a:latin typeface="Cambria Math" panose="02040503050406030204" pitchFamily="18" charset="0"/>
                          </a:rPr>
                        </m:ctrlPr>
                      </m:sSubPr>
                      <m:e>
                        <m:r>
                          <a:rPr lang="en-US" sz="2200" b="0" i="1">
                            <a:solidFill>
                              <a:srgbClr val="FF0000"/>
                            </a:solidFill>
                            <a:latin typeface="Cambria Math"/>
                          </a:rPr>
                          <m:t>h</m:t>
                        </m:r>
                      </m:e>
                      <m:sub>
                        <m:r>
                          <a:rPr lang="en-US" sz="2200" b="0" i="1">
                            <a:solidFill>
                              <a:srgbClr val="FF0000"/>
                            </a:solidFill>
                            <a:latin typeface="Cambria Math"/>
                          </a:rPr>
                          <m:t>𝐿</m:t>
                        </m:r>
                      </m:sub>
                    </m:sSub>
                  </m:oMath>
                </a14:m>
                <a:r>
                  <a:rPr lang="en-US" sz="2200" dirty="0" smtClean="0">
                    <a:latin typeface="+mj-lt"/>
                  </a:rPr>
                  <a:t>) is small and can be </a:t>
                </a:r>
                <a:r>
                  <a:rPr lang="en-US" sz="2200" dirty="0" smtClean="0">
                    <a:solidFill>
                      <a:srgbClr val="FF0000"/>
                    </a:solidFill>
                    <a:latin typeface="+mj-lt"/>
                  </a:rPr>
                  <a:t>neglected</a:t>
                </a:r>
                <a:r>
                  <a:rPr lang="en-US" sz="2200" dirty="0" smtClean="0">
                    <a:latin typeface="+mj-lt"/>
                  </a:rPr>
                  <a:t> and if there is no pump (</a:t>
                </a:r>
                <a:r>
                  <a:rPr lang="en-US" sz="2200" dirty="0" smtClean="0">
                    <a:solidFill>
                      <a:srgbClr val="FF0000"/>
                    </a:solidFill>
                    <a:latin typeface="+mj-lt"/>
                  </a:rPr>
                  <a:t>i.e. </a:t>
                </a:r>
                <a14:m>
                  <m:oMath xmlns:m="http://schemas.openxmlformats.org/officeDocument/2006/math">
                    <m:sSub>
                      <m:sSubPr>
                        <m:ctrlPr>
                          <a:rPr lang="en-US" sz="2200" i="1">
                            <a:solidFill>
                              <a:srgbClr val="FF0000"/>
                            </a:solidFill>
                            <a:latin typeface="Cambria Math" panose="02040503050406030204" pitchFamily="18" charset="0"/>
                          </a:rPr>
                        </m:ctrlPr>
                      </m:sSubPr>
                      <m:e>
                        <m:r>
                          <a:rPr lang="en-US" sz="2200" b="0" i="1">
                            <a:solidFill>
                              <a:srgbClr val="FF0000"/>
                            </a:solidFill>
                            <a:latin typeface="Cambria Math"/>
                          </a:rPr>
                          <m:t>h</m:t>
                        </m:r>
                      </m:e>
                      <m:sub>
                        <m:r>
                          <a:rPr lang="en-US" sz="2200" b="0" i="1">
                            <a:solidFill>
                              <a:srgbClr val="FF0000"/>
                            </a:solidFill>
                            <a:latin typeface="Cambria Math"/>
                          </a:rPr>
                          <m:t>𝑝</m:t>
                        </m:r>
                      </m:sub>
                    </m:sSub>
                  </m:oMath>
                </a14:m>
                <a:r>
                  <a:rPr lang="en-US" sz="2200" dirty="0" smtClean="0">
                    <a:solidFill>
                      <a:srgbClr val="FF0000"/>
                    </a:solidFill>
                    <a:latin typeface="+mj-lt"/>
                  </a:rPr>
                  <a:t> = 0</a:t>
                </a:r>
                <a:r>
                  <a:rPr lang="en-US" sz="2200" dirty="0" smtClean="0">
                    <a:latin typeface="+mj-lt"/>
                  </a:rPr>
                  <a:t>), total head will be constant at all sections along the flow.</a:t>
                </a:r>
              </a:p>
              <a:p>
                <a:pPr algn="just" rtl="0">
                  <a:spcAft>
                    <a:spcPts val="2400"/>
                  </a:spcAft>
                </a:pPr>
                <a14:m>
                  <m:oMathPara xmlns:m="http://schemas.openxmlformats.org/officeDocument/2006/math">
                    <m:oMathParaPr>
                      <m:jc m:val="centerGroup"/>
                    </m:oMathParaPr>
                    <m:oMath xmlns:m="http://schemas.openxmlformats.org/officeDocument/2006/math">
                      <m:r>
                        <m:rPr>
                          <m:sty m:val="p"/>
                        </m:rPr>
                        <a:rPr lang="en-US" sz="2400">
                          <a:latin typeface="Cambria Math"/>
                        </a:rPr>
                        <m:t>H</m:t>
                      </m:r>
                      <m:r>
                        <a:rPr lang="en-US" sz="2400">
                          <a:latin typeface="Cambria Math"/>
                        </a:rPr>
                        <m:t>= </m:t>
                      </m:r>
                      <m:f>
                        <m:fPr>
                          <m:ctrlPr>
                            <a:rPr lang="en-US" sz="2400" i="1">
                              <a:latin typeface="Cambria Math" panose="02040503050406030204" pitchFamily="18" charset="0"/>
                            </a:rPr>
                          </m:ctrlPr>
                        </m:fPr>
                        <m:num>
                          <m:r>
                            <a:rPr lang="en-US" sz="2400" i="1">
                              <a:latin typeface="Cambria Math"/>
                            </a:rPr>
                            <m:t>𝑃</m:t>
                          </m:r>
                        </m:num>
                        <m:den>
                          <m:r>
                            <a:rPr lang="en-US" sz="2400" i="1">
                              <a:latin typeface="Cambria Math"/>
                              <a:ea typeface="Cambria Math"/>
                            </a:rPr>
                            <m:t>𝛾</m:t>
                          </m:r>
                        </m:den>
                      </m:f>
                      <m:r>
                        <a:rPr lang="en-US" sz="2400" i="1">
                          <a:latin typeface="Cambria Math"/>
                          <a:ea typeface="Cambria Math"/>
                        </a:rPr>
                        <m:t> </m:t>
                      </m:r>
                      <m:r>
                        <a:rPr lang="en-US" sz="2400" i="1">
                          <a:latin typeface="Cambria Math"/>
                        </a:rPr>
                        <m:t>+ </m:t>
                      </m:r>
                      <m:f>
                        <m:fPr>
                          <m:ctrlPr>
                            <a:rPr lang="en-US" sz="2400" i="1">
                              <a:latin typeface="Cambria Math" panose="02040503050406030204" pitchFamily="18" charset="0"/>
                            </a:rPr>
                          </m:ctrlPr>
                        </m:fPr>
                        <m:num>
                          <m:sSubSup>
                            <m:sSubSupPr>
                              <m:ctrlPr>
                                <a:rPr lang="en-US" sz="2400" i="1">
                                  <a:latin typeface="Cambria Math" panose="02040503050406030204" pitchFamily="18" charset="0"/>
                                </a:rPr>
                              </m:ctrlPr>
                            </m:sSubSupPr>
                            <m:e>
                              <m:r>
                                <a:rPr lang="en-US" sz="2400" i="1">
                                  <a:latin typeface="Cambria Math"/>
                                </a:rPr>
                                <m:t>𝑣</m:t>
                              </m:r>
                            </m:e>
                            <m:sub/>
                            <m:sup>
                              <m:r>
                                <a:rPr lang="en-US" sz="2400" i="1">
                                  <a:latin typeface="Cambria Math"/>
                                </a:rPr>
                                <m:t>2</m:t>
                              </m:r>
                            </m:sup>
                          </m:sSubSup>
                        </m:num>
                        <m:den>
                          <m:r>
                            <a:rPr lang="en-US" sz="2400" i="1">
                              <a:latin typeface="Cambria Math"/>
                            </a:rPr>
                            <m:t>2</m:t>
                          </m:r>
                          <m:r>
                            <a:rPr lang="en-US" sz="2400" i="1">
                              <a:latin typeface="Cambria Math"/>
                            </a:rPr>
                            <m:t>𝑔</m:t>
                          </m:r>
                        </m:den>
                      </m:f>
                      <m:r>
                        <a:rPr lang="en-US" sz="2400" i="1">
                          <a:latin typeface="Cambria Math"/>
                        </a:rPr>
                        <m:t> + </m:t>
                      </m:r>
                      <m:r>
                        <a:rPr lang="en-US" sz="2400" i="1">
                          <a:latin typeface="Cambria Math"/>
                        </a:rPr>
                        <m:t>𝑍</m:t>
                      </m:r>
                      <m:r>
                        <a:rPr lang="en-US" sz="2400" b="0" i="0" smtClean="0">
                          <a:latin typeface="Cambria Math"/>
                        </a:rPr>
                        <m:t>=</m:t>
                      </m:r>
                      <m:r>
                        <a:rPr lang="en-US" sz="2400" b="1" i="0" smtClean="0">
                          <a:solidFill>
                            <a:srgbClr val="FF0000"/>
                          </a:solidFill>
                          <a:latin typeface="Cambria Math"/>
                        </a:rPr>
                        <m:t>𝐂𝐨𝐧𝐬𝐭𝐚𝐧𝐭</m:t>
                      </m:r>
                    </m:oMath>
                  </m:oMathPara>
                </a14:m>
                <a:endParaRPr lang="en-US" sz="2800" b="1" dirty="0">
                  <a:solidFill>
                    <a:srgbClr val="FF0000"/>
                  </a:solidFill>
                </a:endParaRPr>
              </a:p>
            </p:txBody>
          </p:sp>
        </mc:Choice>
        <mc:Fallback xmlns="">
          <p:sp>
            <p:nvSpPr>
              <p:cNvPr id="5" name="Rectangle 4"/>
              <p:cNvSpPr>
                <a:spLocks noRot="1" noChangeAspect="1" noMove="1" noResize="1" noEditPoints="1" noAdjustHandles="1" noChangeArrowheads="1" noChangeShapeType="1" noTextEdit="1"/>
              </p:cNvSpPr>
              <p:nvPr/>
            </p:nvSpPr>
            <p:spPr>
              <a:xfrm>
                <a:off x="107504" y="116632"/>
                <a:ext cx="8928992" cy="7037696"/>
              </a:xfrm>
              <a:prstGeom prst="rect">
                <a:avLst/>
              </a:prstGeom>
              <a:blipFill rotWithShape="1">
                <a:blip r:embed="rId4"/>
                <a:stretch>
                  <a:fillRect l="-1093" r="-956"/>
                </a:stretch>
              </a:blipFill>
            </p:spPr>
            <p:txBody>
              <a:bodyPr/>
              <a:lstStyle/>
              <a:p>
                <a:r>
                  <a:rPr lang="en-US">
                    <a:noFill/>
                  </a:rPr>
                  <a:t> </a:t>
                </a:r>
              </a:p>
            </p:txBody>
          </p:sp>
        </mc:Fallback>
      </mc:AlternateContent>
    </p:spTree>
    <p:extLst>
      <p:ext uri="{BB962C8B-B14F-4D97-AF65-F5344CB8AC3E}">
        <p14:creationId xmlns:p14="http://schemas.microsoft.com/office/powerpoint/2010/main" val="2058750052"/>
      </p:ext>
    </p:extLst>
  </p:cSld>
  <p:clrMapOvr>
    <a:masterClrMapping/>
  </p:clrMapOvr>
  <p:transition>
    <p:dissolve/>
    <p:sndAc>
      <p:stSnd>
        <p:snd r:embed="rId3" name="arrow.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7504" y="44624"/>
            <a:ext cx="8928992" cy="2677656"/>
          </a:xfrm>
          <a:prstGeom prst="rect">
            <a:avLst/>
          </a:prstGeom>
        </p:spPr>
        <p:txBody>
          <a:bodyPr wrap="square">
            <a:spAutoFit/>
          </a:bodyPr>
          <a:lstStyle/>
          <a:p>
            <a:pPr algn="just" rtl="0"/>
            <a:r>
              <a:rPr lang="en-US" sz="2400" b="1" dirty="0" smtClean="0">
                <a:latin typeface="+mj-lt"/>
              </a:rPr>
              <a:t>Example (</a:t>
            </a:r>
            <a:r>
              <a:rPr lang="en-US" sz="2400" b="1" dirty="0">
                <a:latin typeface="+mj-lt"/>
              </a:rPr>
              <a:t>9</a:t>
            </a:r>
            <a:r>
              <a:rPr lang="en-US" sz="2400" b="1" dirty="0" smtClean="0">
                <a:latin typeface="+mj-lt"/>
              </a:rPr>
              <a:t>)</a:t>
            </a:r>
          </a:p>
          <a:p>
            <a:pPr algn="just" rtl="0"/>
            <a:r>
              <a:rPr lang="en-US" sz="2000" dirty="0">
                <a:latin typeface="+mj-lt"/>
              </a:rPr>
              <a:t>A fluid of constant </a:t>
            </a:r>
            <a:r>
              <a:rPr lang="en-US" sz="2000" dirty="0" smtClean="0">
                <a:latin typeface="+mj-lt"/>
              </a:rPr>
              <a:t>density </a:t>
            </a:r>
            <a:r>
              <a:rPr lang="en-US" sz="2000" dirty="0">
                <a:latin typeface="+mj-lt"/>
              </a:rPr>
              <a:t>960 kg/m</a:t>
            </a:r>
            <a:r>
              <a:rPr lang="en-US" sz="2000" baseline="30000" dirty="0">
                <a:latin typeface="+mj-lt"/>
              </a:rPr>
              <a:t>3</a:t>
            </a:r>
            <a:r>
              <a:rPr lang="en-US" sz="2000" dirty="0">
                <a:latin typeface="+mj-lt"/>
              </a:rPr>
              <a:t> is flowing steadily through a tube. The diameters at the sections are d</a:t>
            </a:r>
            <a:r>
              <a:rPr lang="en-US" sz="2000" baseline="-25000" dirty="0">
                <a:latin typeface="+mj-lt"/>
              </a:rPr>
              <a:t>1</a:t>
            </a:r>
            <a:r>
              <a:rPr lang="en-US" sz="2000" dirty="0">
                <a:latin typeface="+mj-lt"/>
              </a:rPr>
              <a:t>=100 mm and d</a:t>
            </a:r>
            <a:r>
              <a:rPr lang="en-US" sz="2000" baseline="-25000" dirty="0">
                <a:latin typeface="+mj-lt"/>
              </a:rPr>
              <a:t>2</a:t>
            </a:r>
            <a:r>
              <a:rPr lang="en-US" sz="2000" dirty="0">
                <a:latin typeface="+mj-lt"/>
              </a:rPr>
              <a:t>= 80 mm. The gauge pressure at 1 </a:t>
            </a:r>
            <a:r>
              <a:rPr lang="en-US" sz="2000" dirty="0" smtClean="0">
                <a:latin typeface="+mj-lt"/>
              </a:rPr>
              <a:t>is 200 </a:t>
            </a:r>
            <a:r>
              <a:rPr lang="en-US" sz="2000" dirty="0" err="1">
                <a:latin typeface="+mj-lt"/>
              </a:rPr>
              <a:t>kN</a:t>
            </a:r>
            <a:r>
              <a:rPr lang="en-US" sz="2000" dirty="0">
                <a:latin typeface="+mj-lt"/>
              </a:rPr>
              <a:t>/m</a:t>
            </a:r>
            <a:r>
              <a:rPr lang="en-US" sz="2000" baseline="30000" dirty="0">
                <a:latin typeface="+mj-lt"/>
              </a:rPr>
              <a:t>2</a:t>
            </a:r>
            <a:r>
              <a:rPr lang="en-US" sz="2000" dirty="0">
                <a:latin typeface="+mj-lt"/>
              </a:rPr>
              <a:t> and the velocity </a:t>
            </a:r>
            <a:r>
              <a:rPr lang="en-US" sz="2000" dirty="0" smtClean="0">
                <a:latin typeface="+mj-lt"/>
              </a:rPr>
              <a:t>v</a:t>
            </a:r>
            <a:r>
              <a:rPr lang="en-US" sz="2000" baseline="-25000" dirty="0" smtClean="0">
                <a:latin typeface="+mj-lt"/>
              </a:rPr>
              <a:t>1</a:t>
            </a:r>
            <a:r>
              <a:rPr lang="en-US" sz="2000" dirty="0" smtClean="0">
                <a:latin typeface="+mj-lt"/>
              </a:rPr>
              <a:t> = 5 m/s. Assuming no losses occurs</a:t>
            </a:r>
            <a:r>
              <a:rPr lang="en-US" sz="2000" dirty="0">
                <a:latin typeface="+mj-lt"/>
              </a:rPr>
              <a:t>:</a:t>
            </a:r>
            <a:endParaRPr lang="en-US" sz="2000" dirty="0" smtClean="0">
              <a:latin typeface="+mj-lt"/>
            </a:endParaRPr>
          </a:p>
          <a:p>
            <a:pPr algn="just" rtl="0"/>
            <a:r>
              <a:rPr lang="en-US" sz="2000" dirty="0" smtClean="0">
                <a:latin typeface="+mj-lt"/>
              </a:rPr>
              <a:t>1- What </a:t>
            </a:r>
            <a:r>
              <a:rPr lang="en-US" sz="2000" dirty="0">
                <a:latin typeface="+mj-lt"/>
              </a:rPr>
              <a:t>is the gauge pressure at section 2</a:t>
            </a:r>
            <a:r>
              <a:rPr lang="en-US" sz="2000" dirty="0" smtClean="0">
                <a:latin typeface="+mj-lt"/>
              </a:rPr>
              <a:t>.</a:t>
            </a:r>
          </a:p>
          <a:p>
            <a:pPr algn="just" rtl="0"/>
            <a:r>
              <a:rPr lang="en-US" sz="2000" dirty="0" smtClean="0">
                <a:latin typeface="+mj-lt"/>
              </a:rPr>
              <a:t>2- Prove that the total energy are equal at each section.</a:t>
            </a:r>
            <a:endParaRPr lang="ar-IQ" sz="2000" dirty="0" smtClean="0">
              <a:latin typeface="+mj-lt"/>
            </a:endParaRPr>
          </a:p>
          <a:p>
            <a:pPr algn="just" rtl="0"/>
            <a:endParaRPr lang="en-US" sz="2200" dirty="0">
              <a:latin typeface="+mj-lt"/>
            </a:endParaRPr>
          </a:p>
          <a:p>
            <a:pPr algn="just" rtl="0"/>
            <a:endParaRPr lang="en-US" sz="2200" dirty="0">
              <a:latin typeface="+mj-lt"/>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78399" y="2132856"/>
            <a:ext cx="4276725" cy="2571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58087064"/>
      </p:ext>
    </p:extLst>
  </p:cSld>
  <p:clrMapOvr>
    <a:masterClrMapping/>
  </p:clrMapOvr>
  <p:transition>
    <p:dissolve/>
    <p:sndAc>
      <p:stSnd>
        <p:snd r:embed="rId3" name="arrow.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7504" y="116632"/>
            <a:ext cx="8928992" cy="2492990"/>
          </a:xfrm>
          <a:prstGeom prst="rect">
            <a:avLst/>
          </a:prstGeom>
        </p:spPr>
        <p:txBody>
          <a:bodyPr wrap="square">
            <a:spAutoFit/>
          </a:bodyPr>
          <a:lstStyle/>
          <a:p>
            <a:pPr algn="just" rtl="0"/>
            <a:r>
              <a:rPr lang="en-US" sz="2400" b="1" dirty="0" smtClean="0">
                <a:latin typeface="+mj-lt"/>
              </a:rPr>
              <a:t>Example (10)</a:t>
            </a:r>
          </a:p>
          <a:p>
            <a:pPr algn="just" rtl="0"/>
            <a:r>
              <a:rPr lang="en-US" sz="2200" dirty="0" smtClean="0">
                <a:latin typeface="+mj-lt"/>
              </a:rPr>
              <a:t>Oil with SG = 0.84 flowing in a pipe as shown in the figure below. Total head loss from point 1 to 2 is 0.91 m. If the pressure at 1 is</a:t>
            </a:r>
            <a:r>
              <a:rPr lang="ar-IQ" sz="2200" dirty="0" smtClean="0">
                <a:latin typeface="+mj-lt"/>
              </a:rPr>
              <a:t> </a:t>
            </a:r>
            <a:r>
              <a:rPr lang="en-US" sz="2200" dirty="0" smtClean="0">
                <a:latin typeface="+mj-lt"/>
              </a:rPr>
              <a:t>40 MPa find the pressure at point 2. Use pipe diameters 150 mm and 200 mm, respectively.</a:t>
            </a:r>
            <a:endParaRPr lang="ar-IQ" sz="2200" dirty="0">
              <a:latin typeface="+mj-lt"/>
            </a:endParaRPr>
          </a:p>
          <a:p>
            <a:pPr algn="just" rtl="0"/>
            <a:endParaRPr lang="en-US" sz="2200" dirty="0" smtClean="0">
              <a:latin typeface="+mj-lt"/>
            </a:endParaRPr>
          </a:p>
          <a:p>
            <a:pPr algn="just" rtl="0"/>
            <a:endParaRPr lang="en-US" sz="2200" dirty="0">
              <a:latin typeface="+mj-lt"/>
            </a:endParaRPr>
          </a:p>
          <a:p>
            <a:pPr algn="just" rtl="0"/>
            <a:endParaRPr lang="en-US" sz="2200" dirty="0">
              <a:latin typeface="+mj-lt"/>
            </a:endParaRPr>
          </a:p>
        </p:txBody>
      </p:sp>
      <p:cxnSp>
        <p:nvCxnSpPr>
          <p:cNvPr id="3" name="Straight Connector 2"/>
          <p:cNvCxnSpPr/>
          <p:nvPr/>
        </p:nvCxnSpPr>
        <p:spPr>
          <a:xfrm>
            <a:off x="5508104" y="2271068"/>
            <a:ext cx="1152128" cy="0"/>
          </a:xfrm>
          <a:prstGeom prst="line">
            <a:avLst/>
          </a:prstGeom>
        </p:spPr>
        <p:style>
          <a:lnRef idx="2">
            <a:schemeClr val="dk1"/>
          </a:lnRef>
          <a:fillRef idx="0">
            <a:schemeClr val="dk1"/>
          </a:fillRef>
          <a:effectRef idx="1">
            <a:schemeClr val="dk1"/>
          </a:effectRef>
          <a:fontRef idx="minor">
            <a:schemeClr val="tx1"/>
          </a:fontRef>
        </p:style>
      </p:cxnSp>
      <p:cxnSp>
        <p:nvCxnSpPr>
          <p:cNvPr id="8" name="Straight Connector 7"/>
          <p:cNvCxnSpPr/>
          <p:nvPr/>
        </p:nvCxnSpPr>
        <p:spPr>
          <a:xfrm>
            <a:off x="5508104" y="2060848"/>
            <a:ext cx="1368152" cy="0"/>
          </a:xfrm>
          <a:prstGeom prst="line">
            <a:avLst/>
          </a:prstGeom>
        </p:spPr>
        <p:style>
          <a:lnRef idx="2">
            <a:schemeClr val="dk1"/>
          </a:lnRef>
          <a:fillRef idx="0">
            <a:schemeClr val="dk1"/>
          </a:fillRef>
          <a:effectRef idx="1">
            <a:schemeClr val="dk1"/>
          </a:effectRef>
          <a:fontRef idx="minor">
            <a:schemeClr val="tx1"/>
          </a:fontRef>
        </p:style>
      </p:cxnSp>
      <p:cxnSp>
        <p:nvCxnSpPr>
          <p:cNvPr id="9" name="Straight Connector 8"/>
          <p:cNvCxnSpPr/>
          <p:nvPr/>
        </p:nvCxnSpPr>
        <p:spPr>
          <a:xfrm>
            <a:off x="6876256" y="2060848"/>
            <a:ext cx="7962" cy="1546990"/>
          </a:xfrm>
          <a:prstGeom prst="line">
            <a:avLst/>
          </a:prstGeom>
        </p:spPr>
        <p:style>
          <a:lnRef idx="2">
            <a:schemeClr val="dk1"/>
          </a:lnRef>
          <a:fillRef idx="0">
            <a:schemeClr val="dk1"/>
          </a:fillRef>
          <a:effectRef idx="1">
            <a:schemeClr val="dk1"/>
          </a:effectRef>
          <a:fontRef idx="minor">
            <a:schemeClr val="tx1"/>
          </a:fontRef>
        </p:style>
      </p:cxnSp>
      <p:cxnSp>
        <p:nvCxnSpPr>
          <p:cNvPr id="12" name="Straight Connector 11"/>
          <p:cNvCxnSpPr/>
          <p:nvPr/>
        </p:nvCxnSpPr>
        <p:spPr>
          <a:xfrm>
            <a:off x="6884218" y="3585885"/>
            <a:ext cx="1080120" cy="0"/>
          </a:xfrm>
          <a:prstGeom prst="line">
            <a:avLst/>
          </a:prstGeom>
        </p:spPr>
        <p:style>
          <a:lnRef idx="2">
            <a:schemeClr val="dk1"/>
          </a:lnRef>
          <a:fillRef idx="0">
            <a:schemeClr val="dk1"/>
          </a:fillRef>
          <a:effectRef idx="1">
            <a:schemeClr val="dk1"/>
          </a:effectRef>
          <a:fontRef idx="minor">
            <a:schemeClr val="tx1"/>
          </a:fontRef>
        </p:style>
      </p:cxnSp>
      <p:cxnSp>
        <p:nvCxnSpPr>
          <p:cNvPr id="13" name="Straight Connector 12"/>
          <p:cNvCxnSpPr/>
          <p:nvPr/>
        </p:nvCxnSpPr>
        <p:spPr>
          <a:xfrm>
            <a:off x="6660232" y="2256136"/>
            <a:ext cx="0" cy="1653128"/>
          </a:xfrm>
          <a:prstGeom prst="line">
            <a:avLst/>
          </a:prstGeom>
        </p:spPr>
        <p:style>
          <a:lnRef idx="2">
            <a:schemeClr val="dk1"/>
          </a:lnRef>
          <a:fillRef idx="0">
            <a:schemeClr val="dk1"/>
          </a:fillRef>
          <a:effectRef idx="1">
            <a:schemeClr val="dk1"/>
          </a:effectRef>
          <a:fontRef idx="minor">
            <a:schemeClr val="tx1"/>
          </a:fontRef>
        </p:style>
      </p:cxnSp>
      <p:cxnSp>
        <p:nvCxnSpPr>
          <p:cNvPr id="14" name="Straight Connector 13"/>
          <p:cNvCxnSpPr/>
          <p:nvPr/>
        </p:nvCxnSpPr>
        <p:spPr>
          <a:xfrm>
            <a:off x="6660232" y="3909264"/>
            <a:ext cx="1296144" cy="0"/>
          </a:xfrm>
          <a:prstGeom prst="line">
            <a:avLst/>
          </a:prstGeom>
        </p:spPr>
        <p:style>
          <a:lnRef idx="2">
            <a:schemeClr val="dk1"/>
          </a:lnRef>
          <a:fillRef idx="0">
            <a:schemeClr val="dk1"/>
          </a:fillRef>
          <a:effectRef idx="1">
            <a:schemeClr val="dk1"/>
          </a:effectRef>
          <a:fontRef idx="minor">
            <a:schemeClr val="tx1"/>
          </a:fontRef>
        </p:style>
      </p:cxnSp>
      <p:cxnSp>
        <p:nvCxnSpPr>
          <p:cNvPr id="19" name="Straight Arrow Connector 18"/>
          <p:cNvCxnSpPr/>
          <p:nvPr/>
        </p:nvCxnSpPr>
        <p:spPr>
          <a:xfrm>
            <a:off x="5868144" y="2132856"/>
            <a:ext cx="0" cy="288032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5508104" y="5013176"/>
            <a:ext cx="341254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7594174" y="3718967"/>
            <a:ext cx="2162" cy="1294209"/>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5652120" y="2132856"/>
            <a:ext cx="43204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7378150" y="3718967"/>
            <a:ext cx="432048" cy="0"/>
          </a:xfrm>
          <a:prstGeom prst="line">
            <a:avLst/>
          </a:prstGeom>
        </p:spPr>
        <p:style>
          <a:lnRef idx="1">
            <a:schemeClr val="accent1"/>
          </a:lnRef>
          <a:fillRef idx="0">
            <a:schemeClr val="accent1"/>
          </a:fillRef>
          <a:effectRef idx="0">
            <a:schemeClr val="accent1"/>
          </a:effectRef>
          <a:fontRef idx="minor">
            <a:schemeClr val="tx1"/>
          </a:fontRef>
        </p:style>
      </p:cxnSp>
      <p:sp>
        <p:nvSpPr>
          <p:cNvPr id="32" name="Oval 31"/>
          <p:cNvSpPr/>
          <p:nvPr/>
        </p:nvSpPr>
        <p:spPr>
          <a:xfrm>
            <a:off x="6192180" y="2132856"/>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7907227" y="3685709"/>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p:nvSpPr>
        <p:spPr>
          <a:xfrm>
            <a:off x="6057784" y="1644769"/>
            <a:ext cx="314509" cy="400110"/>
          </a:xfrm>
          <a:prstGeom prst="rect">
            <a:avLst/>
          </a:prstGeom>
          <a:noFill/>
        </p:spPr>
        <p:txBody>
          <a:bodyPr wrap="none" rtlCol="0">
            <a:spAutoFit/>
          </a:bodyPr>
          <a:lstStyle/>
          <a:p>
            <a:r>
              <a:rPr lang="en-US" sz="2000" b="1" dirty="0" smtClean="0">
                <a:latin typeface="+mj-lt"/>
              </a:rPr>
              <a:t>1</a:t>
            </a:r>
            <a:endParaRPr lang="en-US" sz="2000" b="1" dirty="0">
              <a:latin typeface="+mj-lt"/>
            </a:endParaRPr>
          </a:p>
        </p:txBody>
      </p:sp>
      <p:sp>
        <p:nvSpPr>
          <p:cNvPr id="38" name="TextBox 37"/>
          <p:cNvSpPr txBox="1"/>
          <p:nvPr/>
        </p:nvSpPr>
        <p:spPr>
          <a:xfrm>
            <a:off x="7749972" y="3273263"/>
            <a:ext cx="314509" cy="400110"/>
          </a:xfrm>
          <a:prstGeom prst="rect">
            <a:avLst/>
          </a:prstGeom>
          <a:noFill/>
        </p:spPr>
        <p:txBody>
          <a:bodyPr wrap="none" rtlCol="0">
            <a:spAutoFit/>
          </a:bodyPr>
          <a:lstStyle/>
          <a:p>
            <a:r>
              <a:rPr lang="en-US" sz="2000" b="1" dirty="0" smtClean="0">
                <a:latin typeface="+mj-lt"/>
              </a:rPr>
              <a:t>2</a:t>
            </a:r>
            <a:endParaRPr lang="en-US" sz="2000" b="1" dirty="0">
              <a:latin typeface="+mj-lt"/>
            </a:endParaRPr>
          </a:p>
        </p:txBody>
      </p:sp>
      <p:cxnSp>
        <p:nvCxnSpPr>
          <p:cNvPr id="37" name="Straight Arrow Connector 36"/>
          <p:cNvCxnSpPr/>
          <p:nvPr/>
        </p:nvCxnSpPr>
        <p:spPr>
          <a:xfrm>
            <a:off x="5004048" y="2178575"/>
            <a:ext cx="504056"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1" name="Straight Arrow Connector 40"/>
          <p:cNvCxnSpPr/>
          <p:nvPr/>
        </p:nvCxnSpPr>
        <p:spPr>
          <a:xfrm>
            <a:off x="8085906" y="3784128"/>
            <a:ext cx="504056"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42" name="TextBox 41"/>
              <p:cNvSpPr txBox="1"/>
              <p:nvPr/>
            </p:nvSpPr>
            <p:spPr>
              <a:xfrm>
                <a:off x="4165498" y="1669327"/>
                <a:ext cx="1702646" cy="375552"/>
              </a:xfrm>
              <a:prstGeom prst="rect">
                <a:avLst/>
              </a:prstGeom>
              <a:noFill/>
            </p:spPr>
            <p:txBody>
              <a:bodyPr wrap="none" rtlCol="0">
                <a:spAutoFit/>
              </a:bodyPr>
              <a:lstStyle/>
              <a:p>
                <a:pPr algn="l" rtl="0"/>
                <a:r>
                  <a:rPr lang="en-US" b="1" dirty="0" smtClean="0">
                    <a:latin typeface="+mj-lt"/>
                  </a:rPr>
                  <a:t>Q = 0.058</a:t>
                </a:r>
                <a:r>
                  <a:rPr lang="en-US" b="1" dirty="0"/>
                  <a:t> </a:t>
                </a:r>
                <a14:m>
                  <m:oMath xmlns:m="http://schemas.openxmlformats.org/officeDocument/2006/math">
                    <m:sSup>
                      <m:sSupPr>
                        <m:ctrlPr>
                          <a:rPr lang="en-US" b="1" i="1">
                            <a:latin typeface="Cambria Math" panose="02040503050406030204" pitchFamily="18" charset="0"/>
                          </a:rPr>
                        </m:ctrlPr>
                      </m:sSupPr>
                      <m:e>
                        <m:r>
                          <a:rPr lang="en-US" b="1" i="1">
                            <a:latin typeface="Cambria Math"/>
                          </a:rPr>
                          <m:t>𝒎</m:t>
                        </m:r>
                      </m:e>
                      <m:sup>
                        <m:r>
                          <a:rPr lang="en-US" b="1" i="1">
                            <a:latin typeface="Cambria Math"/>
                          </a:rPr>
                          <m:t>𝟑</m:t>
                        </m:r>
                      </m:sup>
                    </m:sSup>
                    <m:r>
                      <a:rPr lang="en-US" b="1" i="1" smtClean="0">
                        <a:latin typeface="Cambria Math"/>
                      </a:rPr>
                      <m:t>/</m:t>
                    </m:r>
                    <m:r>
                      <a:rPr lang="en-US" b="1" i="1" smtClean="0">
                        <a:latin typeface="Cambria Math"/>
                      </a:rPr>
                      <m:t>𝒔</m:t>
                    </m:r>
                  </m:oMath>
                </a14:m>
                <a:endParaRPr lang="en-US" b="1" dirty="0">
                  <a:latin typeface="+mj-lt"/>
                </a:endParaRPr>
              </a:p>
            </p:txBody>
          </p:sp>
        </mc:Choice>
        <mc:Fallback xmlns="">
          <p:sp>
            <p:nvSpPr>
              <p:cNvPr id="42" name="TextBox 41"/>
              <p:cNvSpPr txBox="1">
                <a:spLocks noRot="1" noChangeAspect="1" noMove="1" noResize="1" noEditPoints="1" noAdjustHandles="1" noChangeArrowheads="1" noChangeShapeType="1" noTextEdit="1"/>
              </p:cNvSpPr>
              <p:nvPr/>
            </p:nvSpPr>
            <p:spPr>
              <a:xfrm>
                <a:off x="4165498" y="1669327"/>
                <a:ext cx="1702646" cy="375552"/>
              </a:xfrm>
              <a:prstGeom prst="rect">
                <a:avLst/>
              </a:prstGeom>
              <a:blipFill rotWithShape="1">
                <a:blip r:embed="rId4"/>
                <a:stretch>
                  <a:fillRect l="-2857" t="-6557" b="-2623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3" name="TextBox 42"/>
              <p:cNvSpPr txBox="1"/>
              <p:nvPr/>
            </p:nvSpPr>
            <p:spPr>
              <a:xfrm>
                <a:off x="7486611" y="2897711"/>
                <a:ext cx="1702646" cy="375552"/>
              </a:xfrm>
              <a:prstGeom prst="rect">
                <a:avLst/>
              </a:prstGeom>
              <a:noFill/>
            </p:spPr>
            <p:txBody>
              <a:bodyPr wrap="none" rtlCol="0">
                <a:spAutoFit/>
              </a:bodyPr>
              <a:lstStyle/>
              <a:p>
                <a:pPr algn="l" rtl="0"/>
                <a:r>
                  <a:rPr lang="en-US" b="1" dirty="0" smtClean="0">
                    <a:latin typeface="+mj-lt"/>
                  </a:rPr>
                  <a:t>Q = 0.058</a:t>
                </a:r>
                <a:r>
                  <a:rPr lang="en-US" b="1" dirty="0"/>
                  <a:t> </a:t>
                </a:r>
                <a14:m>
                  <m:oMath xmlns:m="http://schemas.openxmlformats.org/officeDocument/2006/math">
                    <m:sSup>
                      <m:sSupPr>
                        <m:ctrlPr>
                          <a:rPr lang="en-US" b="1" i="1">
                            <a:latin typeface="Cambria Math" panose="02040503050406030204" pitchFamily="18" charset="0"/>
                          </a:rPr>
                        </m:ctrlPr>
                      </m:sSupPr>
                      <m:e>
                        <m:r>
                          <a:rPr lang="en-US" b="1" i="1">
                            <a:latin typeface="Cambria Math"/>
                          </a:rPr>
                          <m:t>𝒎</m:t>
                        </m:r>
                      </m:e>
                      <m:sup>
                        <m:r>
                          <a:rPr lang="en-US" b="1" i="1">
                            <a:latin typeface="Cambria Math"/>
                          </a:rPr>
                          <m:t>𝟑</m:t>
                        </m:r>
                      </m:sup>
                    </m:sSup>
                    <m:r>
                      <a:rPr lang="en-US" b="1" i="1" smtClean="0">
                        <a:latin typeface="Cambria Math"/>
                      </a:rPr>
                      <m:t>/</m:t>
                    </m:r>
                    <m:r>
                      <a:rPr lang="en-US" b="1" i="1" smtClean="0">
                        <a:latin typeface="Cambria Math"/>
                      </a:rPr>
                      <m:t>𝒔</m:t>
                    </m:r>
                  </m:oMath>
                </a14:m>
                <a:endParaRPr lang="en-US" b="1" dirty="0">
                  <a:latin typeface="+mj-lt"/>
                </a:endParaRPr>
              </a:p>
            </p:txBody>
          </p:sp>
        </mc:Choice>
        <mc:Fallback xmlns="">
          <p:sp>
            <p:nvSpPr>
              <p:cNvPr id="43" name="TextBox 42"/>
              <p:cNvSpPr txBox="1">
                <a:spLocks noRot="1" noChangeAspect="1" noMove="1" noResize="1" noEditPoints="1" noAdjustHandles="1" noChangeArrowheads="1" noChangeShapeType="1" noTextEdit="1"/>
              </p:cNvSpPr>
              <p:nvPr/>
            </p:nvSpPr>
            <p:spPr>
              <a:xfrm>
                <a:off x="7486611" y="2897711"/>
                <a:ext cx="1702646" cy="375552"/>
              </a:xfrm>
              <a:prstGeom prst="rect">
                <a:avLst/>
              </a:prstGeom>
              <a:blipFill rotWithShape="1">
                <a:blip r:embed="rId5"/>
                <a:stretch>
                  <a:fillRect l="-2867" t="-6452" b="-24194"/>
                </a:stretch>
              </a:blipFill>
            </p:spPr>
            <p:txBody>
              <a:bodyPr/>
              <a:lstStyle/>
              <a:p>
                <a:r>
                  <a:rPr lang="en-US">
                    <a:noFill/>
                  </a:rPr>
                  <a:t> </a:t>
                </a:r>
              </a:p>
            </p:txBody>
          </p:sp>
        </mc:Fallback>
      </mc:AlternateContent>
      <p:sp>
        <p:nvSpPr>
          <p:cNvPr id="44" name="TextBox 43"/>
          <p:cNvSpPr txBox="1"/>
          <p:nvPr/>
        </p:nvSpPr>
        <p:spPr>
          <a:xfrm>
            <a:off x="5075325" y="3423172"/>
            <a:ext cx="837089" cy="369332"/>
          </a:xfrm>
          <a:prstGeom prst="rect">
            <a:avLst/>
          </a:prstGeom>
          <a:noFill/>
        </p:spPr>
        <p:txBody>
          <a:bodyPr wrap="none" rtlCol="0">
            <a:spAutoFit/>
          </a:bodyPr>
          <a:lstStyle/>
          <a:p>
            <a:pPr algn="l" rtl="0"/>
            <a:r>
              <a:rPr lang="en-US" b="1" dirty="0" smtClean="0">
                <a:latin typeface="+mj-lt"/>
              </a:rPr>
              <a:t>3.25 m</a:t>
            </a:r>
            <a:endParaRPr lang="en-US" b="1" dirty="0">
              <a:latin typeface="+mj-lt"/>
            </a:endParaRPr>
          </a:p>
        </p:txBody>
      </p:sp>
      <p:sp>
        <p:nvSpPr>
          <p:cNvPr id="45" name="TextBox 44"/>
          <p:cNvSpPr txBox="1"/>
          <p:nvPr/>
        </p:nvSpPr>
        <p:spPr>
          <a:xfrm>
            <a:off x="6759247" y="4222229"/>
            <a:ext cx="837089" cy="369332"/>
          </a:xfrm>
          <a:prstGeom prst="rect">
            <a:avLst/>
          </a:prstGeom>
          <a:noFill/>
        </p:spPr>
        <p:txBody>
          <a:bodyPr wrap="none" rtlCol="0">
            <a:spAutoFit/>
          </a:bodyPr>
          <a:lstStyle/>
          <a:p>
            <a:pPr algn="l" rtl="0"/>
            <a:r>
              <a:rPr lang="en-US" b="1" dirty="0" smtClean="0">
                <a:latin typeface="+mj-lt"/>
              </a:rPr>
              <a:t>1.22 m</a:t>
            </a:r>
            <a:endParaRPr lang="en-US" b="1" dirty="0">
              <a:latin typeface="+mj-lt"/>
            </a:endParaRPr>
          </a:p>
        </p:txBody>
      </p:sp>
      <p:sp>
        <p:nvSpPr>
          <p:cNvPr id="46" name="TextBox 45"/>
          <p:cNvSpPr txBox="1"/>
          <p:nvPr/>
        </p:nvSpPr>
        <p:spPr>
          <a:xfrm>
            <a:off x="7810198" y="4690140"/>
            <a:ext cx="1226298" cy="369332"/>
          </a:xfrm>
          <a:prstGeom prst="rect">
            <a:avLst/>
          </a:prstGeom>
          <a:noFill/>
        </p:spPr>
        <p:txBody>
          <a:bodyPr wrap="none" rtlCol="0">
            <a:spAutoFit/>
          </a:bodyPr>
          <a:lstStyle/>
          <a:p>
            <a:pPr algn="l" rtl="0"/>
            <a:r>
              <a:rPr lang="en-US" b="1" dirty="0" smtClean="0">
                <a:latin typeface="+mj-lt"/>
              </a:rPr>
              <a:t>Ref. datum</a:t>
            </a:r>
            <a:endParaRPr lang="en-US" b="1" dirty="0">
              <a:latin typeface="+mj-lt"/>
            </a:endParaRPr>
          </a:p>
        </p:txBody>
      </p:sp>
    </p:spTree>
    <p:extLst>
      <p:ext uri="{BB962C8B-B14F-4D97-AF65-F5344CB8AC3E}">
        <p14:creationId xmlns:p14="http://schemas.microsoft.com/office/powerpoint/2010/main" val="553187098"/>
      </p:ext>
    </p:extLst>
  </p:cSld>
  <p:clrMapOvr>
    <a:masterClrMapping/>
  </p:clrMapOvr>
  <p:transition>
    <p:dissolve/>
    <p:sndAc>
      <p:stSnd>
        <p:snd r:embed="rId3" name="arrow.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7504" y="116632"/>
            <a:ext cx="8928992" cy="2523768"/>
          </a:xfrm>
          <a:prstGeom prst="rect">
            <a:avLst/>
          </a:prstGeom>
        </p:spPr>
        <p:txBody>
          <a:bodyPr wrap="square">
            <a:spAutoFit/>
          </a:bodyPr>
          <a:lstStyle/>
          <a:p>
            <a:pPr algn="just" rtl="0"/>
            <a:r>
              <a:rPr lang="en-US" sz="2400" b="1" dirty="0" smtClean="0">
                <a:latin typeface="+mj-lt"/>
              </a:rPr>
              <a:t>Example (11)</a:t>
            </a:r>
          </a:p>
          <a:p>
            <a:pPr algn="just" rtl="0"/>
            <a:r>
              <a:rPr lang="en-US" sz="2200" dirty="0">
                <a:latin typeface="+mj-lt"/>
              </a:rPr>
              <a:t>Water flows steadily up </a:t>
            </a:r>
            <a:r>
              <a:rPr lang="en-US" sz="2200" dirty="0" smtClean="0">
                <a:latin typeface="+mj-lt"/>
              </a:rPr>
              <a:t>a </a:t>
            </a:r>
            <a:r>
              <a:rPr lang="en-US" sz="2200" dirty="0">
                <a:latin typeface="+mj-lt"/>
              </a:rPr>
              <a:t>vertical </a:t>
            </a:r>
            <a:r>
              <a:rPr lang="en-US" sz="2200" dirty="0" smtClean="0">
                <a:latin typeface="+mj-lt"/>
              </a:rPr>
              <a:t>pipe of 0.1 </a:t>
            </a:r>
            <a:r>
              <a:rPr lang="en-US" sz="2200" dirty="0">
                <a:latin typeface="+mj-lt"/>
              </a:rPr>
              <a:t>m </a:t>
            </a:r>
            <a:r>
              <a:rPr lang="en-US" sz="2200" dirty="0" smtClean="0">
                <a:latin typeface="+mj-lt"/>
              </a:rPr>
              <a:t>diameter and out from </a:t>
            </a:r>
            <a:r>
              <a:rPr lang="en-US" sz="2200" dirty="0">
                <a:latin typeface="+mj-lt"/>
              </a:rPr>
              <a:t>the </a:t>
            </a:r>
            <a:r>
              <a:rPr lang="en-US" sz="2200" dirty="0" smtClean="0">
                <a:latin typeface="+mj-lt"/>
              </a:rPr>
              <a:t>nozzle </a:t>
            </a:r>
            <a:r>
              <a:rPr lang="en-US" sz="2200" dirty="0">
                <a:latin typeface="+mj-lt"/>
              </a:rPr>
              <a:t>which is 0.05 m in </a:t>
            </a:r>
            <a:r>
              <a:rPr lang="en-US" sz="2200" dirty="0" smtClean="0">
                <a:latin typeface="+mj-lt"/>
              </a:rPr>
              <a:t>diameter discharging </a:t>
            </a:r>
            <a:r>
              <a:rPr lang="en-US" sz="2200" dirty="0">
                <a:latin typeface="+mj-lt"/>
              </a:rPr>
              <a:t>to atmospheric pressure</a:t>
            </a:r>
            <a:r>
              <a:rPr lang="en-US" sz="2200" dirty="0" smtClean="0">
                <a:latin typeface="+mj-lt"/>
              </a:rPr>
              <a:t>. How much pressure should be at section 1 to make the water exit at 20 m/s velocity? Neglect head losses.</a:t>
            </a:r>
          </a:p>
          <a:p>
            <a:pPr algn="just" rtl="0"/>
            <a:r>
              <a:rPr lang="en-US" sz="2400" dirty="0" smtClean="0"/>
              <a:t> </a:t>
            </a:r>
            <a:endParaRPr lang="en-US" sz="2200" dirty="0">
              <a:latin typeface="+mj-lt"/>
            </a:endParaRPr>
          </a:p>
          <a:p>
            <a:pPr algn="just" rtl="0"/>
            <a:endParaRPr lang="en-US" sz="2200" dirty="0">
              <a:latin typeface="+mj-lt"/>
            </a:endParaRPr>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11316" y="1922934"/>
            <a:ext cx="3238500" cy="2609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66855581"/>
      </p:ext>
    </p:extLst>
  </p:cSld>
  <p:clrMapOvr>
    <a:masterClrMapping/>
  </p:clrMapOvr>
  <p:transition>
    <p:dissolve/>
    <p:sndAc>
      <p:stSnd>
        <p:snd r:embed="rId3" name="arrow.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7504" y="116632"/>
            <a:ext cx="8928992" cy="4124206"/>
          </a:xfrm>
          <a:prstGeom prst="rect">
            <a:avLst/>
          </a:prstGeom>
        </p:spPr>
        <p:txBody>
          <a:bodyPr wrap="square">
            <a:spAutoFit/>
          </a:bodyPr>
          <a:lstStyle/>
          <a:p>
            <a:pPr algn="just" rtl="0"/>
            <a:r>
              <a:rPr lang="en-US" sz="2400" b="1" dirty="0" smtClean="0">
                <a:latin typeface="+mj-lt"/>
              </a:rPr>
              <a:t>Example (12)</a:t>
            </a:r>
          </a:p>
          <a:p>
            <a:pPr algn="just" rtl="0"/>
            <a:r>
              <a:rPr lang="en-US" sz="2200" dirty="0" smtClean="0">
                <a:latin typeface="+mj-lt"/>
              </a:rPr>
              <a:t>A large tank contains compressed air, gasoline at specific gravity 0.68, light oil at specific gravity 0.8, and water as shown in the figure below. The pressure of the air is 120 </a:t>
            </a:r>
            <a:r>
              <a:rPr lang="en-US" sz="2200" dirty="0" err="1" smtClean="0">
                <a:latin typeface="+mj-lt"/>
              </a:rPr>
              <a:t>kPa</a:t>
            </a:r>
            <a:r>
              <a:rPr lang="en-US" sz="2200" dirty="0" smtClean="0">
                <a:latin typeface="+mj-lt"/>
              </a:rPr>
              <a:t> gage. If we neglect energy losses, what is the mass flow of oil from a 20-mm diameter jet?</a:t>
            </a:r>
          </a:p>
          <a:p>
            <a:pPr algn="just" rtl="0">
              <a:spcAft>
                <a:spcPts val="1200"/>
              </a:spcAft>
            </a:pPr>
            <a:endParaRPr lang="ar-IQ" sz="2200" dirty="0" smtClean="0">
              <a:latin typeface="+mj-lt"/>
            </a:endParaRPr>
          </a:p>
          <a:p>
            <a:pPr algn="just" rtl="0">
              <a:spcAft>
                <a:spcPts val="1200"/>
              </a:spcAft>
            </a:pPr>
            <a:endParaRPr lang="ar-IQ" sz="2200" dirty="0">
              <a:latin typeface="+mj-lt"/>
            </a:endParaRPr>
          </a:p>
          <a:p>
            <a:pPr algn="just" rtl="0">
              <a:spcAft>
                <a:spcPts val="1200"/>
              </a:spcAft>
            </a:pPr>
            <a:endParaRPr lang="en-US" sz="2200" dirty="0">
              <a:latin typeface="+mj-lt"/>
            </a:endParaRPr>
          </a:p>
          <a:p>
            <a:pPr algn="just" rtl="0">
              <a:spcAft>
                <a:spcPts val="1200"/>
              </a:spcAft>
            </a:pPr>
            <a:endParaRPr lang="en-US" sz="2200" dirty="0" smtClean="0">
              <a:latin typeface="+mj-lt"/>
            </a:endParaRPr>
          </a:p>
          <a:p>
            <a:pPr algn="just" rtl="0">
              <a:spcAft>
                <a:spcPts val="1200"/>
              </a:spcAft>
            </a:pPr>
            <a:endParaRPr lang="en-US" sz="2200" dirty="0" smtClean="0">
              <a:latin typeface="+mj-lt"/>
            </a:endParaRPr>
          </a:p>
        </p:txBody>
      </p:sp>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99992" y="1693962"/>
            <a:ext cx="4447259" cy="27937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21923257"/>
      </p:ext>
    </p:extLst>
  </p:cSld>
  <p:clrMapOvr>
    <a:masterClrMapping/>
  </p:clrMapOvr>
  <p:transition>
    <p:dissolve/>
    <p:sndAc>
      <p:stSnd>
        <p:snd r:embed="rId3" name="arrow.wav"/>
      </p:stSnd>
    </p:sndAc>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4237</TotalTime>
  <Words>329</Words>
  <Application>Microsoft Office PowerPoint</Application>
  <PresentationFormat>On-screen Show (4:3)</PresentationFormat>
  <Paragraphs>63</Paragraphs>
  <Slides>7</Slides>
  <Notes>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7</vt:i4>
      </vt:variant>
    </vt:vector>
  </HeadingPairs>
  <TitlesOfParts>
    <vt:vector size="15" baseType="lpstr">
      <vt:lpstr>Arial</vt:lpstr>
      <vt:lpstr>Calibri</vt:lpstr>
      <vt:lpstr>Cambria Math</vt:lpstr>
      <vt:lpstr>Constantia</vt:lpstr>
      <vt:lpstr>Majalla UI</vt:lpstr>
      <vt:lpstr>Traditional Arabic</vt:lpstr>
      <vt:lpstr>Wingdings 2</vt:lpstr>
      <vt:lpstr>Flow</vt:lpstr>
      <vt:lpstr>FLUID MECHANICS CHAPTER- 4 / FLUID Dynamic</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hp</dc:creator>
  <cp:lastModifiedBy>lenovo</cp:lastModifiedBy>
  <cp:revision>363</cp:revision>
  <dcterms:created xsi:type="dcterms:W3CDTF">2012-04-06T10:32:00Z</dcterms:created>
  <dcterms:modified xsi:type="dcterms:W3CDTF">2018-01-14T09:46:48Z</dcterms:modified>
</cp:coreProperties>
</file>